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4"/>
  </p:notesMasterIdLst>
  <p:handoutMasterIdLst>
    <p:handoutMasterId r:id="rId35"/>
  </p:handoutMasterIdLst>
  <p:sldIdLst>
    <p:sldId id="257" r:id="rId5"/>
    <p:sldId id="264" r:id="rId6"/>
    <p:sldId id="282" r:id="rId7"/>
    <p:sldId id="279" r:id="rId8"/>
    <p:sldId id="258" r:id="rId9"/>
    <p:sldId id="291" r:id="rId10"/>
    <p:sldId id="287" r:id="rId11"/>
    <p:sldId id="293" r:id="rId12"/>
    <p:sldId id="288" r:id="rId13"/>
    <p:sldId id="294" r:id="rId14"/>
    <p:sldId id="292" r:id="rId15"/>
    <p:sldId id="289" r:id="rId16"/>
    <p:sldId id="290" r:id="rId17"/>
    <p:sldId id="296" r:id="rId18"/>
    <p:sldId id="297" r:id="rId19"/>
    <p:sldId id="295" r:id="rId20"/>
    <p:sldId id="261" r:id="rId21"/>
    <p:sldId id="274" r:id="rId22"/>
    <p:sldId id="286" r:id="rId23"/>
    <p:sldId id="298" r:id="rId24"/>
    <p:sldId id="299" r:id="rId25"/>
    <p:sldId id="300" r:id="rId26"/>
    <p:sldId id="301" r:id="rId27"/>
    <p:sldId id="302" r:id="rId28"/>
    <p:sldId id="303" r:id="rId29"/>
    <p:sldId id="285" r:id="rId30"/>
    <p:sldId id="284" r:id="rId31"/>
    <p:sldId id="281" r:id="rId32"/>
    <p:sldId id="277" r:id="rId3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94879" autoAdjust="0"/>
  </p:normalViewPr>
  <p:slideViewPr>
    <p:cSldViewPr showGuides="1">
      <p:cViewPr varScale="1">
        <p:scale>
          <a:sx n="57" d="100"/>
          <a:sy n="57" d="100"/>
        </p:scale>
        <p:origin x="198" y="72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2126" y="2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A24E01-5535-46B9-A9A1-A9A07E639A88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FF46FB-368D-4E9C-A650-0513B8879DA8}">
      <dgm:prSet phldr="0" custT="1"/>
      <dgm:spPr/>
      <dgm:t>
        <a:bodyPr/>
        <a:lstStyle/>
        <a:p>
          <a:pPr>
            <a:defRPr b="1"/>
          </a:pPr>
          <a:r>
            <a:rPr lang="en-US" sz="1400" b="1" i="0" kern="1200" cap="none" spc="0" baseline="0" dirty="0">
              <a:latin typeface="+mn-lt"/>
              <a:ea typeface="+mn-ea"/>
              <a:cs typeface="+mn-cs"/>
            </a:rPr>
            <a:t>Expand</a:t>
          </a:r>
        </a:p>
      </dgm:t>
    </dgm:pt>
    <dgm:pt modelId="{11DFA284-5E99-474D-BF05-364A45269DC7}" type="parTrans" cxnId="{C5645B39-CB65-4A0A-B369-E455C3B827C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CFA40740-0682-470C-AD5A-CFF53CD12BD2}" type="sibTrans" cxnId="{C5645B39-CB65-4A0A-B369-E455C3B827C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A875394-CA1E-4432-AEEB-9054FCFF5E0E}">
      <dgm:prSet phldr="0" custT="1"/>
      <dgm:spPr/>
      <dgm:t>
        <a:bodyPr/>
        <a:lstStyle/>
        <a:p>
          <a:r>
            <a:rPr lang="en-US" sz="1200" dirty="0"/>
            <a:t>Foster collaborative </a:t>
          </a:r>
          <a:br>
            <a:rPr lang="en-US" sz="1200" dirty="0"/>
          </a:br>
          <a:r>
            <a:rPr lang="en-US" sz="1200" dirty="0"/>
            <a:t>growth</a:t>
          </a:r>
          <a:endParaRPr lang="en-US" sz="1200" b="0" dirty="0">
            <a:latin typeface="+mn-lt"/>
          </a:endParaRPr>
        </a:p>
      </dgm:t>
    </dgm:pt>
    <dgm:pt modelId="{FCC92BDD-6EA3-421D-9DA8-7D3A12D003B6}" type="parTrans" cxnId="{B659504B-18E4-4D89-A17C-34ABB280AE52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314452B-82A0-42F4-9551-DF00CFFC3580}" type="sibTrans" cxnId="{B659504B-18E4-4D89-A17C-34ABB280AE52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05E1923-5021-40F7-B4EF-E582E23A699D}">
      <dgm:prSet phldr="0" custT="1"/>
      <dgm:spPr/>
      <dgm:t>
        <a:bodyPr/>
        <a:lstStyle/>
        <a:p>
          <a:pPr>
            <a:defRPr b="1"/>
          </a:pPr>
          <a:r>
            <a:rPr lang="en-US" sz="1400" b="1" i="0" kern="1200" cap="none" spc="0" baseline="0" dirty="0">
              <a:latin typeface="Century Gothic"/>
              <a:ea typeface="+mn-ea"/>
              <a:cs typeface="+mn-cs"/>
            </a:rPr>
            <a:t>Enhance</a:t>
          </a:r>
        </a:p>
      </dgm:t>
    </dgm:pt>
    <dgm:pt modelId="{FD6C5CD2-9CED-4BE6-89CD-A5A5CCE63B3E}" type="parTrans" cxnId="{72C4D6D9-419A-42C1-A76D-84599F65BB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020958C-EF86-4274-85F9-318F2792F7B6}" type="sibTrans" cxnId="{72C4D6D9-419A-42C1-A76D-84599F65BB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579089A8-5362-4BA4-9163-D19228C1808F}">
      <dgm:prSet phldr="0" custT="1"/>
      <dgm:spPr/>
      <dgm:t>
        <a:bodyPr/>
        <a:lstStyle/>
        <a:p>
          <a:r>
            <a:rPr lang="en-US" sz="1200" dirty="0"/>
            <a:t>Ensure a tailored and user-focused experience</a:t>
          </a:r>
          <a:endParaRPr lang="en-US" sz="1200" b="0" dirty="0">
            <a:latin typeface="+mn-lt"/>
          </a:endParaRPr>
        </a:p>
      </dgm:t>
    </dgm:pt>
    <dgm:pt modelId="{FB2DEB6E-B29F-4E51-960A-23ECC62EBF38}" type="parTrans" cxnId="{4876CF51-F110-4E25-8FD4-08D25B4B0AB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1C5328B1-AC18-4CF7-A034-BB0592F4A2A1}" type="sibTrans" cxnId="{4876CF51-F110-4E25-8FD4-08D25B4B0AB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A8F44BD-C8C7-462C-9756-1EC498E86842}">
      <dgm:prSet phldr="0" custT="1"/>
      <dgm:spPr/>
      <dgm:t>
        <a:bodyPr/>
        <a:lstStyle/>
        <a:p>
          <a:pPr>
            <a:defRPr b="1"/>
          </a:pPr>
          <a:r>
            <a:rPr lang="en-US" sz="1400" b="1" i="0" kern="1200" cap="none" spc="0" baseline="0" dirty="0">
              <a:latin typeface="Century Gothic"/>
              <a:ea typeface="+mn-ea"/>
              <a:cs typeface="+mn-cs"/>
            </a:rPr>
            <a:t>Explore</a:t>
          </a:r>
        </a:p>
      </dgm:t>
    </dgm:pt>
    <dgm:pt modelId="{F47063EE-4B58-4EDE-A4F2-A4BD81B82F21}" type="parTrans" cxnId="{0D51BD2E-4619-469B-B233-EBAC3D4D0BA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C8A9736-03DA-4B1C-A590-10B4AD89452B}" type="sibTrans" cxnId="{0D51BD2E-4619-469B-B233-EBAC3D4D0BA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EFEB4D61-3A9C-4140-977F-3C3F5C9EE9D1}">
      <dgm:prSet phldr="0" custT="1"/>
      <dgm:spPr/>
      <dgm:t>
        <a:bodyPr/>
        <a:lstStyle/>
        <a:p>
          <a:r>
            <a:rPr lang="en-US" sz="1200" dirty="0"/>
            <a:t>Capitalize on emerging global markets</a:t>
          </a:r>
          <a:endParaRPr lang="en-US" sz="1200" b="0" dirty="0">
            <a:latin typeface="+mn-lt"/>
          </a:endParaRPr>
        </a:p>
      </dgm:t>
    </dgm:pt>
    <dgm:pt modelId="{57D352E4-0431-4F68-B8F1-61BFA34799AA}" type="parTrans" cxnId="{1B32EF2C-9DB5-4504-A9DA-B4956CC002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ECC32B6-1E7C-4AA4-9DBF-D69B7C5E64A9}" type="sibTrans" cxnId="{1B32EF2C-9DB5-4504-A9DA-B4956CC002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6E9F3C9B-13CA-43A8-8836-0B2B41D07DEF}" type="pres">
      <dgm:prSet presAssocID="{05A24E01-5535-46B9-A9A1-A9A07E639A88}" presName="root" presStyleCnt="0">
        <dgm:presLayoutVars>
          <dgm:chMax/>
          <dgm:chPref/>
          <dgm:animLvl val="lvl"/>
        </dgm:presLayoutVars>
      </dgm:prSet>
      <dgm:spPr/>
    </dgm:pt>
    <dgm:pt modelId="{E8AACCBB-6709-4071-B389-3BB226B3A586}" type="pres">
      <dgm:prSet presAssocID="{05A24E01-5535-46B9-A9A1-A9A07E639A88}" presName="divider" presStyleLbl="fgAcc1" presStyleIdx="0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E6F74CED-5217-4282-85F1-1C12DC84731C}" type="pres">
      <dgm:prSet presAssocID="{05A24E01-5535-46B9-A9A1-A9A07E639A88}" presName="nodes" presStyleCnt="0">
        <dgm:presLayoutVars>
          <dgm:chMax/>
          <dgm:chPref/>
          <dgm:animLvl val="lvl"/>
        </dgm:presLayoutVars>
      </dgm:prSet>
      <dgm:spPr/>
    </dgm:pt>
    <dgm:pt modelId="{AC377099-4DAE-451C-ADE9-98036E2679B5}" type="pres">
      <dgm:prSet presAssocID="{58FF46FB-368D-4E9C-A650-0513B8879DA8}" presName="composite" presStyleCnt="0"/>
      <dgm:spPr/>
    </dgm:pt>
    <dgm:pt modelId="{B6C94ECD-6415-4250-B4AD-F67BF5BECFB8}" type="pres">
      <dgm:prSet presAssocID="{58FF46FB-368D-4E9C-A650-0513B8879DA8}" presName="ConnectorPoint" presStyleLbl="lnNode1" presStyleIdx="0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E99BB09-1B86-4308-A570-3981E6DD3A06}" type="pres">
      <dgm:prSet presAssocID="{58FF46FB-368D-4E9C-A650-0513B8879DA8}" presName="DropPinPlaceHolder" presStyleCnt="0"/>
      <dgm:spPr/>
    </dgm:pt>
    <dgm:pt modelId="{0ED6E8D6-BD44-4400-BC14-1BC75CB979A3}" type="pres">
      <dgm:prSet presAssocID="{58FF46FB-368D-4E9C-A650-0513B8879DA8}" presName="DropPin" presStyleLbl="alignNode1" presStyleIdx="0" presStyleCnt="3" custLinFactNeighborX="65647"/>
      <dgm:spPr>
        <a:xfrm rot="8100000">
          <a:off x="48752" y="319863"/>
          <a:ext cx="204134" cy="204134"/>
        </a:xfrm>
        <a:prstGeom prst="teardrop">
          <a:avLst>
            <a:gd name="adj" fmla="val 115000"/>
          </a:avLst>
        </a:prstGeom>
      </dgm:spPr>
    </dgm:pt>
    <dgm:pt modelId="{5B7FC7CF-F58D-48D5-8BCC-38D6EE87890B}" type="pres">
      <dgm:prSet presAssocID="{58FF46FB-368D-4E9C-A650-0513B8879DA8}" presName="Ellipse" presStyleLbl="fgAcc1" presStyleIdx="1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2143A46-815A-49BF-9455-C0385022444F}" type="pres">
      <dgm:prSet presAssocID="{58FF46FB-368D-4E9C-A650-0513B8879DA8}" presName="L2TextContainer" presStyleLbl="revTx" presStyleIdx="0" presStyleCnt="6">
        <dgm:presLayoutVars>
          <dgm:bulletEnabled val="1"/>
        </dgm:presLayoutVars>
      </dgm:prSet>
      <dgm:spPr/>
    </dgm:pt>
    <dgm:pt modelId="{8E3FB235-DF38-476B-9A0E-B1E583D50944}" type="pres">
      <dgm:prSet presAssocID="{58FF46FB-368D-4E9C-A650-0513B8879DA8}" presName="L1TextContainer" presStyleLbl="revTx" presStyleIdx="1" presStyleCnt="6" custScaleX="81789" custLinFactNeighborX="8021">
        <dgm:presLayoutVars>
          <dgm:chMax val="1"/>
          <dgm:chPref val="1"/>
          <dgm:bulletEnabled val="1"/>
        </dgm:presLayoutVars>
      </dgm:prSet>
      <dgm:spPr/>
    </dgm:pt>
    <dgm:pt modelId="{9AA05CE5-209F-4AD9-BE2C-2A69F76DA8F4}" type="pres">
      <dgm:prSet presAssocID="{58FF46FB-368D-4E9C-A650-0513B8879DA8}" presName="ConnectLine" presStyleLbl="sibTrans1D1" presStyleIdx="0" presStyleCnt="3" custLinFactX="314414" custLinFactNeighborX="400000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7350C28-DA10-4F3B-9FA2-0FE7C12A4ABE}" type="pres">
      <dgm:prSet presAssocID="{58FF46FB-368D-4E9C-A650-0513B8879DA8}" presName="EmptyPlaceHolder" presStyleCnt="0"/>
      <dgm:spPr/>
    </dgm:pt>
    <dgm:pt modelId="{6DA7B85E-9DC6-4F3B-A2BF-09CDEEDB43BC}" type="pres">
      <dgm:prSet presAssocID="{CFA40740-0682-470C-AD5A-CFF53CD12BD2}" presName="spaceBetweenRectangles" presStyleCnt="0"/>
      <dgm:spPr/>
    </dgm:pt>
    <dgm:pt modelId="{CF519A69-9940-494F-8406-D0D876E3CD26}" type="pres">
      <dgm:prSet presAssocID="{D05E1923-5021-40F7-B4EF-E582E23A699D}" presName="composite" presStyleCnt="0"/>
      <dgm:spPr/>
    </dgm:pt>
    <dgm:pt modelId="{714429FF-AAA3-4358-8C5F-1A7F29AA2B7B}" type="pres">
      <dgm:prSet presAssocID="{D05E1923-5021-40F7-B4EF-E582E23A699D}" presName="ConnectorPoint" presStyleLbl="lnNode1" presStyleIdx="1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B8B1E8E-162B-4E3E-9E31-BA5CFBD3ED9D}" type="pres">
      <dgm:prSet presAssocID="{D05E1923-5021-40F7-B4EF-E582E23A699D}" presName="DropPinPlaceHolder" presStyleCnt="0"/>
      <dgm:spPr/>
    </dgm:pt>
    <dgm:pt modelId="{358CAA11-0A87-4861-8B4E-913B1EAD1334}" type="pres">
      <dgm:prSet presAssocID="{D05E1923-5021-40F7-B4EF-E582E23A699D}" presName="DropPin" presStyleLbl="alignNode1" presStyleIdx="1" presStyleCnt="3" custLinFactX="9543" custLinFactNeighborX="100000"/>
      <dgm:spPr>
        <a:xfrm rot="18900000">
          <a:off x="1526266" y="2251860"/>
          <a:ext cx="204134" cy="204134"/>
        </a:xfrm>
        <a:prstGeom prst="teardrop">
          <a:avLst>
            <a:gd name="adj" fmla="val 115000"/>
          </a:avLst>
        </a:prstGeom>
      </dgm:spPr>
    </dgm:pt>
    <dgm:pt modelId="{B1A1A837-F261-404B-A808-B2F4154CE8A2}" type="pres">
      <dgm:prSet presAssocID="{D05E1923-5021-40F7-B4EF-E582E23A699D}" presName="Ellipse" presStyleLbl="fgAcc1" presStyleIdx="2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5F3F650-2E42-488A-AD4F-C4BD47D19A84}" type="pres">
      <dgm:prSet presAssocID="{D05E1923-5021-40F7-B4EF-E582E23A699D}" presName="L2TextContainer" presStyleLbl="revTx" presStyleIdx="2" presStyleCnt="6">
        <dgm:presLayoutVars>
          <dgm:bulletEnabled val="1"/>
        </dgm:presLayoutVars>
      </dgm:prSet>
      <dgm:spPr/>
    </dgm:pt>
    <dgm:pt modelId="{223C5207-4FA2-4A6C-8F43-20BD55767C99}" type="pres">
      <dgm:prSet presAssocID="{D05E1923-5021-40F7-B4EF-E582E23A699D}" presName="L1TextContainer" presStyleLbl="revTx" presStyleIdx="3" presStyleCnt="6" custLinFactNeighborX="25451">
        <dgm:presLayoutVars>
          <dgm:chMax val="1"/>
          <dgm:chPref val="1"/>
          <dgm:bulletEnabled val="1"/>
        </dgm:presLayoutVars>
      </dgm:prSet>
      <dgm:spPr/>
    </dgm:pt>
    <dgm:pt modelId="{4FE5EB5D-4CEF-4D0D-9394-0534E61844BE}" type="pres">
      <dgm:prSet presAssocID="{D05E1923-5021-40F7-B4EF-E582E23A699D}" presName="ConnectLine" presStyleLbl="sibTrans1D1" presStyleIdx="1" presStyleCnt="3" custLinFactX="600000" custLinFactNeighborX="60570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EC869059-0AEC-4D98-8C46-CB603A342C72}" type="pres">
      <dgm:prSet presAssocID="{D05E1923-5021-40F7-B4EF-E582E23A699D}" presName="EmptyPlaceHolder" presStyleCnt="0"/>
      <dgm:spPr/>
    </dgm:pt>
    <dgm:pt modelId="{408BA715-9739-461D-BFDE-88EDAE355E60}" type="pres">
      <dgm:prSet presAssocID="{F020958C-EF86-4274-85F9-318F2792F7B6}" presName="spaceBetweenRectangles" presStyleCnt="0"/>
      <dgm:spPr/>
    </dgm:pt>
    <dgm:pt modelId="{D512C7F9-87A6-4BA9-AFAC-03FF1578D945}" type="pres">
      <dgm:prSet presAssocID="{FA8F44BD-C8C7-462C-9756-1EC498E86842}" presName="composite" presStyleCnt="0"/>
      <dgm:spPr/>
    </dgm:pt>
    <dgm:pt modelId="{152AD014-AFD0-4700-A468-4D562874339A}" type="pres">
      <dgm:prSet presAssocID="{FA8F44BD-C8C7-462C-9756-1EC498E86842}" presName="ConnectorPoint" presStyleLbl="lnNode1" presStyleIdx="2" presStyleCnt="3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CE2C4D8-4380-442D-A6C2-0B468BF3C74C}" type="pres">
      <dgm:prSet presAssocID="{FA8F44BD-C8C7-462C-9756-1EC498E86842}" presName="DropPinPlaceHolder" presStyleCnt="0"/>
      <dgm:spPr/>
    </dgm:pt>
    <dgm:pt modelId="{72C82E90-F103-439C-8371-CFFB0927B9DE}" type="pres">
      <dgm:prSet presAssocID="{FA8F44BD-C8C7-462C-9756-1EC498E86842}" presName="DropPin" presStyleLbl="alignNode1" presStyleIdx="2" presStyleCnt="3" custLinFactX="15526" custLinFactNeighborX="100000"/>
      <dgm:spPr>
        <a:xfrm rot="8100000">
          <a:off x="3003781" y="319863"/>
          <a:ext cx="204134" cy="204134"/>
        </a:xfrm>
        <a:prstGeom prst="teardrop">
          <a:avLst>
            <a:gd name="adj" fmla="val 115000"/>
          </a:avLst>
        </a:prstGeom>
      </dgm:spPr>
    </dgm:pt>
    <dgm:pt modelId="{5D519322-C1DD-47AE-92C0-13575134BC76}" type="pres">
      <dgm:prSet presAssocID="{FA8F44BD-C8C7-462C-9756-1EC498E86842}" presName="Ellipse" presStyleLbl="fgAcc1" presStyleIdx="3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6DDA0FE-83E2-423C-9F13-58A61EB68487}" type="pres">
      <dgm:prSet presAssocID="{FA8F44BD-C8C7-462C-9756-1EC498E86842}" presName="L2TextContainer" presStyleLbl="revTx" presStyleIdx="4" presStyleCnt="6">
        <dgm:presLayoutVars>
          <dgm:bulletEnabled val="1"/>
        </dgm:presLayoutVars>
      </dgm:prSet>
      <dgm:spPr/>
    </dgm:pt>
    <dgm:pt modelId="{2D6C7916-1130-46A8-833B-A6278CBD2192}" type="pres">
      <dgm:prSet presAssocID="{FA8F44BD-C8C7-462C-9756-1EC498E86842}" presName="L1TextContainer" presStyleLbl="revTx" presStyleIdx="5" presStyleCnt="6" custScaleX="78587" custLinFactNeighborX="12310">
        <dgm:presLayoutVars>
          <dgm:chMax val="1"/>
          <dgm:chPref val="1"/>
          <dgm:bulletEnabled val="1"/>
        </dgm:presLayoutVars>
      </dgm:prSet>
      <dgm:spPr/>
    </dgm:pt>
    <dgm:pt modelId="{4D953791-5C2F-4A75-A8F4-6ED7EAB5E015}" type="pres">
      <dgm:prSet presAssocID="{FA8F44BD-C8C7-462C-9756-1EC498E86842}" presName="ConnectLine" presStyleLbl="sibTrans1D1" presStyleIdx="2" presStyleCnt="3" custLinFactX="600000" custLinFactNeighborX="673669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22A72E40-4DCC-4F48-AADD-29738FD37A2C}" type="pres">
      <dgm:prSet presAssocID="{FA8F44BD-C8C7-462C-9756-1EC498E86842}" presName="EmptyPlaceHolder" presStyleCnt="0"/>
      <dgm:spPr/>
    </dgm:pt>
  </dgm:ptLst>
  <dgm:cxnLst>
    <dgm:cxn modelId="{C3A1C60D-63BB-4E34-AD47-96AABDB6084E}" type="presOf" srcId="{D05E1923-5021-40F7-B4EF-E582E23A699D}" destId="{223C5207-4FA2-4A6C-8F43-20BD55767C99}" srcOrd="0" destOrd="0" presId="urn:microsoft.com/office/officeart/2017/3/layout/DropPinTimeline"/>
    <dgm:cxn modelId="{1B32EF2C-9DB5-4504-A9DA-B4956CC00208}" srcId="{FA8F44BD-C8C7-462C-9756-1EC498E86842}" destId="{EFEB4D61-3A9C-4140-977F-3C3F5C9EE9D1}" srcOrd="0" destOrd="0" parTransId="{57D352E4-0431-4F68-B8F1-61BFA34799AA}" sibTransId="{0ECC32B6-1E7C-4AA4-9DBF-D69B7C5E64A9}"/>
    <dgm:cxn modelId="{0D51BD2E-4619-469B-B233-EBAC3D4D0BA6}" srcId="{05A24E01-5535-46B9-A9A1-A9A07E639A88}" destId="{FA8F44BD-C8C7-462C-9756-1EC498E86842}" srcOrd="2" destOrd="0" parTransId="{F47063EE-4B58-4EDE-A4F2-A4BD81B82F21}" sibTransId="{8C8A9736-03DA-4B1C-A590-10B4AD89452B}"/>
    <dgm:cxn modelId="{C5645B39-CB65-4A0A-B369-E455C3B827C3}" srcId="{05A24E01-5535-46B9-A9A1-A9A07E639A88}" destId="{58FF46FB-368D-4E9C-A650-0513B8879DA8}" srcOrd="0" destOrd="0" parTransId="{11DFA284-5E99-474D-BF05-364A45269DC7}" sibTransId="{CFA40740-0682-470C-AD5A-CFF53CD12BD2}"/>
    <dgm:cxn modelId="{7DDF5444-F976-4F04-88A9-CF8B15238792}" type="presOf" srcId="{58FF46FB-368D-4E9C-A650-0513B8879DA8}" destId="{8E3FB235-DF38-476B-9A0E-B1E583D50944}" srcOrd="0" destOrd="0" presId="urn:microsoft.com/office/officeart/2017/3/layout/DropPinTimeline"/>
    <dgm:cxn modelId="{1690634A-EBA7-4881-9E5F-0C82421D4CDF}" type="presOf" srcId="{FA8F44BD-C8C7-462C-9756-1EC498E86842}" destId="{2D6C7916-1130-46A8-833B-A6278CBD2192}" srcOrd="0" destOrd="0" presId="urn:microsoft.com/office/officeart/2017/3/layout/DropPinTimeline"/>
    <dgm:cxn modelId="{B659504B-18E4-4D89-A17C-34ABB280AE52}" srcId="{58FF46FB-368D-4E9C-A650-0513B8879DA8}" destId="{9A875394-CA1E-4432-AEEB-9054FCFF5E0E}" srcOrd="0" destOrd="0" parTransId="{FCC92BDD-6EA3-421D-9DA8-7D3A12D003B6}" sibTransId="{0314452B-82A0-42F4-9551-DF00CFFC3580}"/>
    <dgm:cxn modelId="{4876CF51-F110-4E25-8FD4-08D25B4B0AB8}" srcId="{D05E1923-5021-40F7-B4EF-E582E23A699D}" destId="{579089A8-5362-4BA4-9163-D19228C1808F}" srcOrd="0" destOrd="0" parTransId="{FB2DEB6E-B29F-4E51-960A-23ECC62EBF38}" sibTransId="{1C5328B1-AC18-4CF7-A034-BB0592F4A2A1}"/>
    <dgm:cxn modelId="{B9F0B583-D02F-4EF4-83A8-DFD7B32B9433}" type="presOf" srcId="{9A875394-CA1E-4432-AEEB-9054FCFF5E0E}" destId="{D2143A46-815A-49BF-9455-C0385022444F}" srcOrd="0" destOrd="0" presId="urn:microsoft.com/office/officeart/2017/3/layout/DropPinTimeline"/>
    <dgm:cxn modelId="{72C4D6D9-419A-42C1-A76D-84599F65BB08}" srcId="{05A24E01-5535-46B9-A9A1-A9A07E639A88}" destId="{D05E1923-5021-40F7-B4EF-E582E23A699D}" srcOrd="1" destOrd="0" parTransId="{FD6C5CD2-9CED-4BE6-89CD-A5A5CCE63B3E}" sibTransId="{F020958C-EF86-4274-85F9-318F2792F7B6}"/>
    <dgm:cxn modelId="{C6A73EDB-89B0-4756-9ECD-83E9B8AB77E5}" type="presOf" srcId="{EFEB4D61-3A9C-4140-977F-3C3F5C9EE9D1}" destId="{96DDA0FE-83E2-423C-9F13-58A61EB68487}" srcOrd="0" destOrd="0" presId="urn:microsoft.com/office/officeart/2017/3/layout/DropPinTimeline"/>
    <dgm:cxn modelId="{FE7849EA-5B37-43C8-B217-CD4E30A8E545}" type="presOf" srcId="{05A24E01-5535-46B9-A9A1-A9A07E639A88}" destId="{6E9F3C9B-13CA-43A8-8836-0B2B41D07DEF}" srcOrd="0" destOrd="0" presId="urn:microsoft.com/office/officeart/2017/3/layout/DropPinTimeline"/>
    <dgm:cxn modelId="{DC6269F4-0C31-4613-A809-E8E029CAD0D1}" type="presOf" srcId="{579089A8-5362-4BA4-9163-D19228C1808F}" destId="{B5F3F650-2E42-488A-AD4F-C4BD47D19A84}" srcOrd="0" destOrd="0" presId="urn:microsoft.com/office/officeart/2017/3/layout/DropPinTimeline"/>
    <dgm:cxn modelId="{2FED2A5E-98EB-4859-AB3F-062F22EEC890}" type="presParOf" srcId="{6E9F3C9B-13CA-43A8-8836-0B2B41D07DEF}" destId="{E8AACCBB-6709-4071-B389-3BB226B3A586}" srcOrd="0" destOrd="0" presId="urn:microsoft.com/office/officeart/2017/3/layout/DropPinTimeline"/>
    <dgm:cxn modelId="{6DE443D7-8EE2-4FBC-842D-B6B9C44204D0}" type="presParOf" srcId="{6E9F3C9B-13CA-43A8-8836-0B2B41D07DEF}" destId="{E6F74CED-5217-4282-85F1-1C12DC84731C}" srcOrd="1" destOrd="0" presId="urn:microsoft.com/office/officeart/2017/3/layout/DropPinTimeline"/>
    <dgm:cxn modelId="{C773189E-DF31-4C58-A290-F5DFD7DCF8B1}" type="presParOf" srcId="{E6F74CED-5217-4282-85F1-1C12DC84731C}" destId="{AC377099-4DAE-451C-ADE9-98036E2679B5}" srcOrd="0" destOrd="0" presId="urn:microsoft.com/office/officeart/2017/3/layout/DropPinTimeline"/>
    <dgm:cxn modelId="{04D71AD3-A9B8-46E1-AB82-BB594FCE110E}" type="presParOf" srcId="{AC377099-4DAE-451C-ADE9-98036E2679B5}" destId="{B6C94ECD-6415-4250-B4AD-F67BF5BECFB8}" srcOrd="0" destOrd="0" presId="urn:microsoft.com/office/officeart/2017/3/layout/DropPinTimeline"/>
    <dgm:cxn modelId="{4D9D677D-9448-43AF-978B-5C7E7661F4F9}" type="presParOf" srcId="{AC377099-4DAE-451C-ADE9-98036E2679B5}" destId="{0E99BB09-1B86-4308-A570-3981E6DD3A06}" srcOrd="1" destOrd="0" presId="urn:microsoft.com/office/officeart/2017/3/layout/DropPinTimeline"/>
    <dgm:cxn modelId="{C213A57E-D4AE-4C05-AA12-FE8CC1989639}" type="presParOf" srcId="{0E99BB09-1B86-4308-A570-3981E6DD3A06}" destId="{0ED6E8D6-BD44-4400-BC14-1BC75CB979A3}" srcOrd="0" destOrd="0" presId="urn:microsoft.com/office/officeart/2017/3/layout/DropPinTimeline"/>
    <dgm:cxn modelId="{927F0821-BB24-4368-A4D4-046EB89F39DD}" type="presParOf" srcId="{0E99BB09-1B86-4308-A570-3981E6DD3A06}" destId="{5B7FC7CF-F58D-48D5-8BCC-38D6EE87890B}" srcOrd="1" destOrd="0" presId="urn:microsoft.com/office/officeart/2017/3/layout/DropPinTimeline"/>
    <dgm:cxn modelId="{F517DE46-1EA2-46F3-8833-EE234EEF5B09}" type="presParOf" srcId="{AC377099-4DAE-451C-ADE9-98036E2679B5}" destId="{D2143A46-815A-49BF-9455-C0385022444F}" srcOrd="2" destOrd="0" presId="urn:microsoft.com/office/officeart/2017/3/layout/DropPinTimeline"/>
    <dgm:cxn modelId="{75F0F73C-AD49-4A34-842E-A65EF46645BA}" type="presParOf" srcId="{AC377099-4DAE-451C-ADE9-98036E2679B5}" destId="{8E3FB235-DF38-476B-9A0E-B1E583D50944}" srcOrd="3" destOrd="0" presId="urn:microsoft.com/office/officeart/2017/3/layout/DropPinTimeline"/>
    <dgm:cxn modelId="{071A2262-20BC-4D30-AB90-12B0A0FEB6EF}" type="presParOf" srcId="{AC377099-4DAE-451C-ADE9-98036E2679B5}" destId="{9AA05CE5-209F-4AD9-BE2C-2A69F76DA8F4}" srcOrd="4" destOrd="0" presId="urn:microsoft.com/office/officeart/2017/3/layout/DropPinTimeline"/>
    <dgm:cxn modelId="{0D0471BD-C944-46DB-9B0D-12B6F025E4F4}" type="presParOf" srcId="{AC377099-4DAE-451C-ADE9-98036E2679B5}" destId="{17350C28-DA10-4F3B-9FA2-0FE7C12A4ABE}" srcOrd="5" destOrd="0" presId="urn:microsoft.com/office/officeart/2017/3/layout/DropPinTimeline"/>
    <dgm:cxn modelId="{37FF9AEE-1EE5-440D-B822-B54671B03AAC}" type="presParOf" srcId="{E6F74CED-5217-4282-85F1-1C12DC84731C}" destId="{6DA7B85E-9DC6-4F3B-A2BF-09CDEEDB43BC}" srcOrd="1" destOrd="0" presId="urn:microsoft.com/office/officeart/2017/3/layout/DropPinTimeline"/>
    <dgm:cxn modelId="{3FF77B45-DC34-4E18-8B7E-49C274966E23}" type="presParOf" srcId="{E6F74CED-5217-4282-85F1-1C12DC84731C}" destId="{CF519A69-9940-494F-8406-D0D876E3CD26}" srcOrd="2" destOrd="0" presId="urn:microsoft.com/office/officeart/2017/3/layout/DropPinTimeline"/>
    <dgm:cxn modelId="{4E60349A-D4EB-4BFE-9374-0F079D59B1FC}" type="presParOf" srcId="{CF519A69-9940-494F-8406-D0D876E3CD26}" destId="{714429FF-AAA3-4358-8C5F-1A7F29AA2B7B}" srcOrd="0" destOrd="0" presId="urn:microsoft.com/office/officeart/2017/3/layout/DropPinTimeline"/>
    <dgm:cxn modelId="{0B07CD93-B91C-4CAF-B94C-3237B0C6F601}" type="presParOf" srcId="{CF519A69-9940-494F-8406-D0D876E3CD26}" destId="{AB8B1E8E-162B-4E3E-9E31-BA5CFBD3ED9D}" srcOrd="1" destOrd="0" presId="urn:microsoft.com/office/officeart/2017/3/layout/DropPinTimeline"/>
    <dgm:cxn modelId="{BB97917A-2BFB-4D8A-94BD-816B0C62D6F6}" type="presParOf" srcId="{AB8B1E8E-162B-4E3E-9E31-BA5CFBD3ED9D}" destId="{358CAA11-0A87-4861-8B4E-913B1EAD1334}" srcOrd="0" destOrd="0" presId="urn:microsoft.com/office/officeart/2017/3/layout/DropPinTimeline"/>
    <dgm:cxn modelId="{FDC4D318-B3AD-4E39-8663-3AFB57531D79}" type="presParOf" srcId="{AB8B1E8E-162B-4E3E-9E31-BA5CFBD3ED9D}" destId="{B1A1A837-F261-404B-A808-B2F4154CE8A2}" srcOrd="1" destOrd="0" presId="urn:microsoft.com/office/officeart/2017/3/layout/DropPinTimeline"/>
    <dgm:cxn modelId="{7F53703E-9DF0-45E5-AC76-7E0CCD3B06EA}" type="presParOf" srcId="{CF519A69-9940-494F-8406-D0D876E3CD26}" destId="{B5F3F650-2E42-488A-AD4F-C4BD47D19A84}" srcOrd="2" destOrd="0" presId="urn:microsoft.com/office/officeart/2017/3/layout/DropPinTimeline"/>
    <dgm:cxn modelId="{B59937ED-9C59-4BBD-AA3C-5D9159504926}" type="presParOf" srcId="{CF519A69-9940-494F-8406-D0D876E3CD26}" destId="{223C5207-4FA2-4A6C-8F43-20BD55767C99}" srcOrd="3" destOrd="0" presId="urn:microsoft.com/office/officeart/2017/3/layout/DropPinTimeline"/>
    <dgm:cxn modelId="{470C2FBB-9D40-4F2C-8107-12E2CA0E70BE}" type="presParOf" srcId="{CF519A69-9940-494F-8406-D0D876E3CD26}" destId="{4FE5EB5D-4CEF-4D0D-9394-0534E61844BE}" srcOrd="4" destOrd="0" presId="urn:microsoft.com/office/officeart/2017/3/layout/DropPinTimeline"/>
    <dgm:cxn modelId="{C1237DFD-87FD-434B-A5C8-02108EF43081}" type="presParOf" srcId="{CF519A69-9940-494F-8406-D0D876E3CD26}" destId="{EC869059-0AEC-4D98-8C46-CB603A342C72}" srcOrd="5" destOrd="0" presId="urn:microsoft.com/office/officeart/2017/3/layout/DropPinTimeline"/>
    <dgm:cxn modelId="{7A1441D0-A5AA-4E6C-9388-511DA29929BF}" type="presParOf" srcId="{E6F74CED-5217-4282-85F1-1C12DC84731C}" destId="{408BA715-9739-461D-BFDE-88EDAE355E60}" srcOrd="3" destOrd="0" presId="urn:microsoft.com/office/officeart/2017/3/layout/DropPinTimeline"/>
    <dgm:cxn modelId="{087F2A81-CFD9-4BF8-96FC-2D4ABA32462F}" type="presParOf" srcId="{E6F74CED-5217-4282-85F1-1C12DC84731C}" destId="{D512C7F9-87A6-4BA9-AFAC-03FF1578D945}" srcOrd="4" destOrd="0" presId="urn:microsoft.com/office/officeart/2017/3/layout/DropPinTimeline"/>
    <dgm:cxn modelId="{8C6217DA-A763-4946-99A2-03C618C428AF}" type="presParOf" srcId="{D512C7F9-87A6-4BA9-AFAC-03FF1578D945}" destId="{152AD014-AFD0-4700-A468-4D562874339A}" srcOrd="0" destOrd="0" presId="urn:microsoft.com/office/officeart/2017/3/layout/DropPinTimeline"/>
    <dgm:cxn modelId="{A6A34287-F5FF-46EE-9A88-F2ECF73903CE}" type="presParOf" srcId="{D512C7F9-87A6-4BA9-AFAC-03FF1578D945}" destId="{6CE2C4D8-4380-442D-A6C2-0B468BF3C74C}" srcOrd="1" destOrd="0" presId="urn:microsoft.com/office/officeart/2017/3/layout/DropPinTimeline"/>
    <dgm:cxn modelId="{D28BF9CF-F026-4786-A1AC-F4F785C54591}" type="presParOf" srcId="{6CE2C4D8-4380-442D-A6C2-0B468BF3C74C}" destId="{72C82E90-F103-439C-8371-CFFB0927B9DE}" srcOrd="0" destOrd="0" presId="urn:microsoft.com/office/officeart/2017/3/layout/DropPinTimeline"/>
    <dgm:cxn modelId="{E33A6BB5-6D3A-4D44-AEFC-75BAB101C26D}" type="presParOf" srcId="{6CE2C4D8-4380-442D-A6C2-0B468BF3C74C}" destId="{5D519322-C1DD-47AE-92C0-13575134BC76}" srcOrd="1" destOrd="0" presId="urn:microsoft.com/office/officeart/2017/3/layout/DropPinTimeline"/>
    <dgm:cxn modelId="{0BFD1614-5731-4306-81F7-E2C949C32A93}" type="presParOf" srcId="{D512C7F9-87A6-4BA9-AFAC-03FF1578D945}" destId="{96DDA0FE-83E2-423C-9F13-58A61EB68487}" srcOrd="2" destOrd="0" presId="urn:microsoft.com/office/officeart/2017/3/layout/DropPinTimeline"/>
    <dgm:cxn modelId="{06EDED26-E685-42BC-BFC2-75C7EA695E40}" type="presParOf" srcId="{D512C7F9-87A6-4BA9-AFAC-03FF1578D945}" destId="{2D6C7916-1130-46A8-833B-A6278CBD2192}" srcOrd="3" destOrd="0" presId="urn:microsoft.com/office/officeart/2017/3/layout/DropPinTimeline"/>
    <dgm:cxn modelId="{A20C8A5A-2D9A-4EF7-BC83-D5EE4B16698D}" type="presParOf" srcId="{D512C7F9-87A6-4BA9-AFAC-03FF1578D945}" destId="{4D953791-5C2F-4A75-A8F4-6ED7EAB5E015}" srcOrd="4" destOrd="0" presId="urn:microsoft.com/office/officeart/2017/3/layout/DropPinTimeline"/>
    <dgm:cxn modelId="{6780D10C-523A-4885-B5BF-84F303790098}" type="presParOf" srcId="{D512C7F9-87A6-4BA9-AFAC-03FF1578D945}" destId="{22A72E40-4DCC-4F48-AADD-29738FD37A2C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ACCBB-6709-4071-B389-3BB226B3A586}">
      <dsp:nvSpPr>
        <dsp:cNvPr id="0" name=""/>
        <dsp:cNvSpPr/>
      </dsp:nvSpPr>
      <dsp:spPr>
        <a:xfrm>
          <a:off x="0" y="1905000"/>
          <a:ext cx="54864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6E8D6-BD44-4400-BC14-1BC75CB979A3}">
      <dsp:nvSpPr>
        <dsp:cNvPr id="0" name=""/>
        <dsp:cNvSpPr/>
      </dsp:nvSpPr>
      <dsp:spPr>
        <a:xfrm rot="8100000">
          <a:off x="318191" y="439028"/>
          <a:ext cx="280183" cy="280183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FC7CF-F58D-48D5-8BCC-38D6EE87890B}">
      <dsp:nvSpPr>
        <dsp:cNvPr id="0" name=""/>
        <dsp:cNvSpPr/>
      </dsp:nvSpPr>
      <dsp:spPr>
        <a:xfrm>
          <a:off x="349317" y="470153"/>
          <a:ext cx="217932" cy="217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43A46-815A-49BF-9455-C0385022444F}">
      <dsp:nvSpPr>
        <dsp:cNvPr id="0" name=""/>
        <dsp:cNvSpPr/>
      </dsp:nvSpPr>
      <dsp:spPr>
        <a:xfrm>
          <a:off x="787494" y="777239"/>
          <a:ext cx="1868259" cy="112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Foster collaborative </a:t>
          </a:r>
          <a:br>
            <a:rPr lang="en-US" sz="1200" kern="1200" dirty="0"/>
          </a:br>
          <a:r>
            <a:rPr lang="en-US" sz="1200" kern="1200" dirty="0"/>
            <a:t>growth</a:t>
          </a:r>
          <a:endParaRPr lang="en-US" sz="1200" b="0" kern="1200" dirty="0">
            <a:latin typeface="+mn-lt"/>
          </a:endParaRPr>
        </a:p>
      </dsp:txBody>
      <dsp:txXfrm>
        <a:off x="787494" y="777239"/>
        <a:ext cx="1868259" cy="1127760"/>
      </dsp:txXfrm>
    </dsp:sp>
    <dsp:sp modelId="{8E3FB235-DF38-476B-9A0E-B1E583D50944}">
      <dsp:nvSpPr>
        <dsp:cNvPr id="0" name=""/>
        <dsp:cNvSpPr/>
      </dsp:nvSpPr>
      <dsp:spPr>
        <a:xfrm>
          <a:off x="787494" y="380999"/>
          <a:ext cx="1868259" cy="396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i="0" kern="1200" cap="none" spc="0" baseline="0" dirty="0">
              <a:latin typeface="+mn-lt"/>
              <a:ea typeface="+mn-ea"/>
              <a:cs typeface="+mn-cs"/>
            </a:rPr>
            <a:t>Expand</a:t>
          </a:r>
        </a:p>
      </dsp:txBody>
      <dsp:txXfrm>
        <a:off x="787494" y="380999"/>
        <a:ext cx="1868259" cy="396240"/>
      </dsp:txXfrm>
    </dsp:sp>
    <dsp:sp modelId="{9AA05CE5-209F-4AD9-BE2C-2A69F76DA8F4}">
      <dsp:nvSpPr>
        <dsp:cNvPr id="0" name=""/>
        <dsp:cNvSpPr/>
      </dsp:nvSpPr>
      <dsp:spPr>
        <a:xfrm>
          <a:off x="455352" y="777239"/>
          <a:ext cx="0" cy="11277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94ECD-6415-4250-B4AD-F67BF5BECFB8}">
      <dsp:nvSpPr>
        <dsp:cNvPr id="0" name=""/>
        <dsp:cNvSpPr/>
      </dsp:nvSpPr>
      <dsp:spPr>
        <a:xfrm>
          <a:off x="418411" y="1869338"/>
          <a:ext cx="71323" cy="713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CAA11-0A87-4861-8B4E-913B1EAD1334}">
      <dsp:nvSpPr>
        <dsp:cNvPr id="0" name=""/>
        <dsp:cNvSpPr/>
      </dsp:nvSpPr>
      <dsp:spPr>
        <a:xfrm rot="18900000">
          <a:off x="1859230" y="3090788"/>
          <a:ext cx="280183" cy="280183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1A837-F261-404B-A808-B2F4154CE8A2}">
      <dsp:nvSpPr>
        <dsp:cNvPr id="0" name=""/>
        <dsp:cNvSpPr/>
      </dsp:nvSpPr>
      <dsp:spPr>
        <a:xfrm>
          <a:off x="1890356" y="3121913"/>
          <a:ext cx="217932" cy="217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3F650-2E42-488A-AD4F-C4BD47D19A84}">
      <dsp:nvSpPr>
        <dsp:cNvPr id="0" name=""/>
        <dsp:cNvSpPr/>
      </dsp:nvSpPr>
      <dsp:spPr>
        <a:xfrm>
          <a:off x="2344752" y="1905000"/>
          <a:ext cx="2284243" cy="1127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Ensure a tailored and user-focused experience</a:t>
          </a:r>
          <a:endParaRPr lang="en-US" sz="1200" b="0" kern="1200" dirty="0">
            <a:latin typeface="+mn-lt"/>
          </a:endParaRPr>
        </a:p>
      </dsp:txBody>
      <dsp:txXfrm>
        <a:off x="2344752" y="1905000"/>
        <a:ext cx="2284243" cy="1127759"/>
      </dsp:txXfrm>
    </dsp:sp>
    <dsp:sp modelId="{223C5207-4FA2-4A6C-8F43-20BD55767C99}">
      <dsp:nvSpPr>
        <dsp:cNvPr id="0" name=""/>
        <dsp:cNvSpPr/>
      </dsp:nvSpPr>
      <dsp:spPr>
        <a:xfrm>
          <a:off x="2344752" y="3032759"/>
          <a:ext cx="2284243" cy="396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i="0" kern="1200" cap="none" spc="0" baseline="0" dirty="0">
              <a:latin typeface="Century Gothic"/>
              <a:ea typeface="+mn-ea"/>
              <a:cs typeface="+mn-cs"/>
            </a:rPr>
            <a:t>Enhance</a:t>
          </a:r>
        </a:p>
      </dsp:txBody>
      <dsp:txXfrm>
        <a:off x="2344752" y="3032759"/>
        <a:ext cx="2284243" cy="396240"/>
      </dsp:txXfrm>
    </dsp:sp>
    <dsp:sp modelId="{4FE5EB5D-4CEF-4D0D-9394-0534E61844BE}">
      <dsp:nvSpPr>
        <dsp:cNvPr id="0" name=""/>
        <dsp:cNvSpPr/>
      </dsp:nvSpPr>
      <dsp:spPr>
        <a:xfrm>
          <a:off x="1999324" y="1905000"/>
          <a:ext cx="0" cy="1127759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429FF-AAA3-4358-8C5F-1A7F29AA2B7B}">
      <dsp:nvSpPr>
        <dsp:cNvPr id="0" name=""/>
        <dsp:cNvSpPr/>
      </dsp:nvSpPr>
      <dsp:spPr>
        <a:xfrm>
          <a:off x="1962383" y="1869338"/>
          <a:ext cx="71323" cy="713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82E90-F103-439C-8371-CFFB0927B9DE}">
      <dsp:nvSpPr>
        <dsp:cNvPr id="0" name=""/>
        <dsp:cNvSpPr/>
      </dsp:nvSpPr>
      <dsp:spPr>
        <a:xfrm rot="8100000">
          <a:off x="3250043" y="439028"/>
          <a:ext cx="280183" cy="280183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19322-C1DD-47AE-92C0-13575134BC76}">
      <dsp:nvSpPr>
        <dsp:cNvPr id="0" name=""/>
        <dsp:cNvSpPr/>
      </dsp:nvSpPr>
      <dsp:spPr>
        <a:xfrm>
          <a:off x="3281169" y="470153"/>
          <a:ext cx="217932" cy="217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DA0FE-83E2-423C-9F13-58A61EB68487}">
      <dsp:nvSpPr>
        <dsp:cNvPr id="0" name=""/>
        <dsp:cNvSpPr/>
      </dsp:nvSpPr>
      <dsp:spPr>
        <a:xfrm>
          <a:off x="3656248" y="777239"/>
          <a:ext cx="1795118" cy="112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Capitalize on emerging global markets</a:t>
          </a:r>
          <a:endParaRPr lang="en-US" sz="1200" b="0" kern="1200" dirty="0">
            <a:latin typeface="+mn-lt"/>
          </a:endParaRPr>
        </a:p>
      </dsp:txBody>
      <dsp:txXfrm>
        <a:off x="3656248" y="777239"/>
        <a:ext cx="1795118" cy="1127760"/>
      </dsp:txXfrm>
    </dsp:sp>
    <dsp:sp modelId="{2D6C7916-1130-46A8-833B-A6278CBD2192}">
      <dsp:nvSpPr>
        <dsp:cNvPr id="0" name=""/>
        <dsp:cNvSpPr/>
      </dsp:nvSpPr>
      <dsp:spPr>
        <a:xfrm>
          <a:off x="3656248" y="380999"/>
          <a:ext cx="1795118" cy="396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i="0" kern="1200" cap="none" spc="0" baseline="0" dirty="0">
              <a:latin typeface="Century Gothic"/>
              <a:ea typeface="+mn-ea"/>
              <a:cs typeface="+mn-cs"/>
            </a:rPr>
            <a:t>Explore</a:t>
          </a:r>
        </a:p>
      </dsp:txBody>
      <dsp:txXfrm>
        <a:off x="3656248" y="380999"/>
        <a:ext cx="1795118" cy="396240"/>
      </dsp:txXfrm>
    </dsp:sp>
    <dsp:sp modelId="{4D953791-5C2F-4A75-A8F4-6ED7EAB5E015}">
      <dsp:nvSpPr>
        <dsp:cNvPr id="0" name=""/>
        <dsp:cNvSpPr/>
      </dsp:nvSpPr>
      <dsp:spPr>
        <a:xfrm>
          <a:off x="3390896" y="777239"/>
          <a:ext cx="0" cy="11277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AD014-AFD0-4700-A468-4D562874339A}">
      <dsp:nvSpPr>
        <dsp:cNvPr id="0" name=""/>
        <dsp:cNvSpPr/>
      </dsp:nvSpPr>
      <dsp:spPr>
        <a:xfrm>
          <a:off x="3353955" y="1869338"/>
          <a:ext cx="71323" cy="713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7/29/2026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7/29/2026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s on a black background&#10;&#10;Description automatically generated">
            <a:extLst>
              <a:ext uri="{FF2B5EF4-FFF2-40B4-BE49-F238E27FC236}">
                <a16:creationId xmlns:a16="http://schemas.microsoft.com/office/drawing/2014/main" id="{05185B01-840C-72E0-FF30-8EE18CFC5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4" r="4105" b="14441"/>
          <a:stretch/>
        </p:blipFill>
        <p:spPr>
          <a:xfrm>
            <a:off x="3275012" y="0"/>
            <a:ext cx="8913812" cy="68674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295400"/>
            <a:ext cx="10287000" cy="388620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defRPr sz="6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5FDDB8-B25B-0452-0EE6-99D1F028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5600700"/>
            <a:ext cx="10287000" cy="533400"/>
          </a:xfrm>
        </p:spPr>
        <p:txBody>
          <a:bodyPr anchor="t">
            <a:normAutofit/>
          </a:bodyPr>
          <a:lstStyle>
            <a:lvl1pPr marL="45720" indent="0" algn="l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29F0C076-A364-A8D3-F322-AC2A18341617}"/>
              </a:ext>
            </a:extLst>
          </p:cNvPr>
          <p:cNvSpPr/>
          <p:nvPr userDrawn="1"/>
        </p:nvSpPr>
        <p:spPr>
          <a:xfrm>
            <a:off x="10975566" y="4987103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ross 3">
            <a:extLst>
              <a:ext uri="{FF2B5EF4-FFF2-40B4-BE49-F238E27FC236}">
                <a16:creationId xmlns:a16="http://schemas.microsoft.com/office/drawing/2014/main" id="{921F5FF9-DFA3-CF00-B31A-21C261392B15}"/>
              </a:ext>
            </a:extLst>
          </p:cNvPr>
          <p:cNvSpPr/>
          <p:nvPr userDrawn="1"/>
        </p:nvSpPr>
        <p:spPr>
          <a:xfrm>
            <a:off x="10118724" y="35814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4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E2E1990-ECE7-FA08-4966-BE3109399672}"/>
              </a:ext>
            </a:extLst>
          </p:cNvPr>
          <p:cNvSpPr/>
          <p:nvPr userDrawn="1"/>
        </p:nvSpPr>
        <p:spPr>
          <a:xfrm>
            <a:off x="7026044" y="0"/>
            <a:ext cx="4461334" cy="1981200"/>
          </a:xfrm>
          <a:custGeom>
            <a:avLst/>
            <a:gdLst>
              <a:gd name="connsiteX0" fmla="*/ 0 w 4461334"/>
              <a:gd name="connsiteY0" fmla="*/ 0 h 1981200"/>
              <a:gd name="connsiteX1" fmla="*/ 4461334 w 4461334"/>
              <a:gd name="connsiteY1" fmla="*/ 0 h 1981200"/>
              <a:gd name="connsiteX2" fmla="*/ 4432897 w 4461334"/>
              <a:gd name="connsiteY2" fmla="*/ 186331 h 1981200"/>
              <a:gd name="connsiteX3" fmla="*/ 2230667 w 4461334"/>
              <a:gd name="connsiteY3" fmla="*/ 1981200 h 1981200"/>
              <a:gd name="connsiteX4" fmla="*/ 28437 w 4461334"/>
              <a:gd name="connsiteY4" fmla="*/ 186331 h 1981200"/>
              <a:gd name="connsiteX5" fmla="*/ 0 w 4461334"/>
              <a:gd name="connsiteY5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1334" h="1981200">
                <a:moveTo>
                  <a:pt x="0" y="0"/>
                </a:moveTo>
                <a:lnTo>
                  <a:pt x="4461334" y="0"/>
                </a:lnTo>
                <a:lnTo>
                  <a:pt x="4432897" y="186331"/>
                </a:lnTo>
                <a:cubicBezTo>
                  <a:pt x="4223288" y="1210661"/>
                  <a:pt x="3316962" y="1981200"/>
                  <a:pt x="2230667" y="1981200"/>
                </a:cubicBezTo>
                <a:cubicBezTo>
                  <a:pt x="1144372" y="1981200"/>
                  <a:pt x="238046" y="1210661"/>
                  <a:pt x="28437" y="18633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1D9EB0-EE8E-A9E8-9583-2D924EFA65AF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C00260-F255-D312-3E7C-329EECDF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C7904-6373-06D6-713A-79D78DD6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583D396-7FDF-332F-BEA4-791452AB1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57FA249-0BE5-21BF-D816-85FBE6C4B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D06F443-9595-7420-13F2-7AF883FDE5E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293811" y="2743200"/>
            <a:ext cx="10134601" cy="35052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917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6A45E1A-7551-6F54-D038-074B58A3B73E}"/>
              </a:ext>
            </a:extLst>
          </p:cNvPr>
          <p:cNvSpPr/>
          <p:nvPr userDrawn="1"/>
        </p:nvSpPr>
        <p:spPr>
          <a:xfrm>
            <a:off x="7026044" y="0"/>
            <a:ext cx="4461334" cy="1981200"/>
          </a:xfrm>
          <a:custGeom>
            <a:avLst/>
            <a:gdLst>
              <a:gd name="connsiteX0" fmla="*/ 0 w 4461334"/>
              <a:gd name="connsiteY0" fmla="*/ 0 h 1981200"/>
              <a:gd name="connsiteX1" fmla="*/ 4461334 w 4461334"/>
              <a:gd name="connsiteY1" fmla="*/ 0 h 1981200"/>
              <a:gd name="connsiteX2" fmla="*/ 4432897 w 4461334"/>
              <a:gd name="connsiteY2" fmla="*/ 186331 h 1981200"/>
              <a:gd name="connsiteX3" fmla="*/ 2230667 w 4461334"/>
              <a:gd name="connsiteY3" fmla="*/ 1981200 h 1981200"/>
              <a:gd name="connsiteX4" fmla="*/ 28437 w 4461334"/>
              <a:gd name="connsiteY4" fmla="*/ 186331 h 1981200"/>
              <a:gd name="connsiteX5" fmla="*/ 0 w 4461334"/>
              <a:gd name="connsiteY5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1334" h="1981200">
                <a:moveTo>
                  <a:pt x="0" y="0"/>
                </a:moveTo>
                <a:lnTo>
                  <a:pt x="4461334" y="0"/>
                </a:lnTo>
                <a:lnTo>
                  <a:pt x="4432897" y="186331"/>
                </a:lnTo>
                <a:cubicBezTo>
                  <a:pt x="4223288" y="1210661"/>
                  <a:pt x="3316962" y="1981200"/>
                  <a:pt x="2230667" y="1981200"/>
                </a:cubicBezTo>
                <a:cubicBezTo>
                  <a:pt x="1144372" y="1981200"/>
                  <a:pt x="238046" y="1210661"/>
                  <a:pt x="28437" y="18633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C97BE-6AF8-5928-B560-739552D148BA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049F4FA0-ECA1-9CE1-60CD-491656F225D3}"/>
              </a:ext>
            </a:extLst>
          </p:cNvPr>
          <p:cNvSpPr/>
          <p:nvPr userDrawn="1"/>
        </p:nvSpPr>
        <p:spPr>
          <a:xfrm>
            <a:off x="6683143" y="13970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" name="Cross 6">
            <a:extLst>
              <a:ext uri="{FF2B5EF4-FFF2-40B4-BE49-F238E27FC236}">
                <a16:creationId xmlns:a16="http://schemas.microsoft.com/office/drawing/2014/main" id="{E0F6845B-3635-28EA-BA6E-5535FE48E8B0}"/>
              </a:ext>
            </a:extLst>
          </p:cNvPr>
          <p:cNvSpPr/>
          <p:nvPr userDrawn="1"/>
        </p:nvSpPr>
        <p:spPr>
          <a:xfrm>
            <a:off x="11085513" y="56388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B5BD44-F42D-3B65-BB68-E5C76C4E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6F22956-4B4B-B972-CE6C-282D1D591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319E7A6-A7BC-1FD9-6936-D83244A4083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2180FD49-43D5-4D47-7DA7-BF05B579F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1B92F8-C070-2CE8-09EC-DAB8F879C21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93812" y="2438400"/>
            <a:ext cx="4911725" cy="411479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>
              <a:lnSpc>
                <a:spcPct val="110000"/>
              </a:lnSpc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79808F-B1FF-C536-B44F-59CEA545BFD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16689" y="2438400"/>
            <a:ext cx="4911725" cy="411479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>
              <a:lnSpc>
                <a:spcPct val="110000"/>
              </a:lnSpc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09E2F69-D76D-62CD-4B4B-52AB2F720DE4}"/>
              </a:ext>
            </a:extLst>
          </p:cNvPr>
          <p:cNvSpPr/>
          <p:nvPr userDrawn="1"/>
        </p:nvSpPr>
        <p:spPr>
          <a:xfrm>
            <a:off x="9958158" y="0"/>
            <a:ext cx="2230666" cy="1981200"/>
          </a:xfrm>
          <a:custGeom>
            <a:avLst/>
            <a:gdLst>
              <a:gd name="connsiteX0" fmla="*/ 0 w 2230666"/>
              <a:gd name="connsiteY0" fmla="*/ 0 h 1981200"/>
              <a:gd name="connsiteX1" fmla="*/ 2230666 w 2230666"/>
              <a:gd name="connsiteY1" fmla="*/ 0 h 1981200"/>
              <a:gd name="connsiteX2" fmla="*/ 2230666 w 2230666"/>
              <a:gd name="connsiteY2" fmla="*/ 1981200 h 1981200"/>
              <a:gd name="connsiteX3" fmla="*/ 2029222 w 2230666"/>
              <a:gd name="connsiteY3" fmla="*/ 1972296 h 1981200"/>
              <a:gd name="connsiteX4" fmla="*/ 28437 w 2230666"/>
              <a:gd name="connsiteY4" fmla="*/ 186331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666" h="1981200">
                <a:moveTo>
                  <a:pt x="0" y="0"/>
                </a:moveTo>
                <a:lnTo>
                  <a:pt x="2230666" y="0"/>
                </a:lnTo>
                <a:lnTo>
                  <a:pt x="2230666" y="1981200"/>
                </a:lnTo>
                <a:lnTo>
                  <a:pt x="2029222" y="1972296"/>
                </a:lnTo>
                <a:cubicBezTo>
                  <a:pt x="1033803" y="1883891"/>
                  <a:pt x="224946" y="1146640"/>
                  <a:pt x="28437" y="186331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C97BE-6AF8-5928-B560-739552D148BA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A0041296-BAB4-9340-D4A7-59FD619AC52B}"/>
              </a:ext>
            </a:extLst>
          </p:cNvPr>
          <p:cNvSpPr/>
          <p:nvPr userDrawn="1"/>
        </p:nvSpPr>
        <p:spPr>
          <a:xfrm>
            <a:off x="7847012" y="3810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FFABB0BB-C379-786D-46F1-DEB6A507EA80}"/>
              </a:ext>
            </a:extLst>
          </p:cNvPr>
          <p:cNvSpPr/>
          <p:nvPr userDrawn="1"/>
        </p:nvSpPr>
        <p:spPr>
          <a:xfrm>
            <a:off x="8559685" y="10668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0BDC478-129E-9690-F10A-A1F679AB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BD29393-4996-16FE-FC38-2447AE81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FB2C37F-01F4-8BDA-35AA-8F8EBC554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F45931A-8732-7A9F-4CEE-22AA3831A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1B92F8-C070-2CE8-09EC-DAB8F879C21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93812" y="2286000"/>
            <a:ext cx="4911725" cy="42672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>
              <a:lnSpc>
                <a:spcPct val="110000"/>
              </a:lnSpc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79808F-B1FF-C536-B44F-59CEA545BFD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16689" y="2286000"/>
            <a:ext cx="4911725" cy="4267200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>
              <a:lnSpc>
                <a:spcPct val="110000"/>
              </a:lnSpc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5429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FB068A-9EE1-FCD9-54F9-D1322A68868B}"/>
              </a:ext>
            </a:extLst>
          </p:cNvPr>
          <p:cNvSpPr/>
          <p:nvPr userDrawn="1"/>
        </p:nvSpPr>
        <p:spPr>
          <a:xfrm>
            <a:off x="2132012" y="0"/>
            <a:ext cx="7924800" cy="6858000"/>
          </a:xfrm>
          <a:custGeom>
            <a:avLst/>
            <a:gdLst>
              <a:gd name="connsiteX0" fmla="*/ 1982890 w 7924800"/>
              <a:gd name="connsiteY0" fmla="*/ 0 h 6858000"/>
              <a:gd name="connsiteX1" fmla="*/ 5941911 w 7924800"/>
              <a:gd name="connsiteY1" fmla="*/ 0 h 6858000"/>
              <a:gd name="connsiteX2" fmla="*/ 6177816 w 7924800"/>
              <a:gd name="connsiteY2" fmla="*/ 143316 h 6858000"/>
              <a:gd name="connsiteX3" fmla="*/ 7924800 w 7924800"/>
              <a:gd name="connsiteY3" fmla="*/ 3429000 h 6858000"/>
              <a:gd name="connsiteX4" fmla="*/ 6017049 w 7924800"/>
              <a:gd name="connsiteY4" fmla="*/ 6817750 h 6858000"/>
              <a:gd name="connsiteX5" fmla="*/ 5947047 w 7924800"/>
              <a:gd name="connsiteY5" fmla="*/ 6858000 h 6858000"/>
              <a:gd name="connsiteX6" fmla="*/ 1977753 w 7924800"/>
              <a:gd name="connsiteY6" fmla="*/ 6858000 h 6858000"/>
              <a:gd name="connsiteX7" fmla="*/ 1907752 w 7924800"/>
              <a:gd name="connsiteY7" fmla="*/ 6817750 h 6858000"/>
              <a:gd name="connsiteX8" fmla="*/ 0 w 7924800"/>
              <a:gd name="connsiteY8" fmla="*/ 3429000 h 6858000"/>
              <a:gd name="connsiteX9" fmla="*/ 1746985 w 7924800"/>
              <a:gd name="connsiteY9" fmla="*/ 1433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4800" h="6858000">
                <a:moveTo>
                  <a:pt x="1982890" y="0"/>
                </a:moveTo>
                <a:lnTo>
                  <a:pt x="5941911" y="0"/>
                </a:lnTo>
                <a:lnTo>
                  <a:pt x="6177816" y="143316"/>
                </a:lnTo>
                <a:cubicBezTo>
                  <a:pt x="7231821" y="855388"/>
                  <a:pt x="7924800" y="2061267"/>
                  <a:pt x="7924800" y="3429000"/>
                </a:cubicBezTo>
                <a:cubicBezTo>
                  <a:pt x="7924800" y="4865120"/>
                  <a:pt x="7160790" y="6122796"/>
                  <a:pt x="6017049" y="6817750"/>
                </a:cubicBezTo>
                <a:lnTo>
                  <a:pt x="5947047" y="6858000"/>
                </a:lnTo>
                <a:lnTo>
                  <a:pt x="1977753" y="6858000"/>
                </a:lnTo>
                <a:lnTo>
                  <a:pt x="1907752" y="6817750"/>
                </a:lnTo>
                <a:cubicBezTo>
                  <a:pt x="764010" y="6122796"/>
                  <a:pt x="0" y="4865120"/>
                  <a:pt x="0" y="3429000"/>
                </a:cubicBezTo>
                <a:cubicBezTo>
                  <a:pt x="0" y="2061267"/>
                  <a:pt x="692980" y="855388"/>
                  <a:pt x="1746985" y="143316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6A409372-199C-2F3B-65CD-ADC2E45B43B7}"/>
              </a:ext>
            </a:extLst>
          </p:cNvPr>
          <p:cNvSpPr/>
          <p:nvPr userDrawn="1"/>
        </p:nvSpPr>
        <p:spPr>
          <a:xfrm>
            <a:off x="5561012" y="2022021"/>
            <a:ext cx="838200" cy="2813960"/>
          </a:xfrm>
          <a:prstGeom prst="leftBrace">
            <a:avLst>
              <a:gd name="adj1" fmla="val 34932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7599E9-7877-89FF-8C57-FEF4C3C8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495300"/>
            <a:ext cx="4572000" cy="586740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22A2F27B-8DDF-057C-B969-50B4B8C3D2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68305" y="2247900"/>
            <a:ext cx="4443413" cy="2400300"/>
          </a:xfrm>
        </p:spPr>
        <p:txBody>
          <a:bodyPr anchor="ctr">
            <a:normAutofit/>
          </a:bodyPr>
          <a:lstStyle>
            <a:lvl1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6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7777CD-9A1F-DEEA-2595-9E892C952556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F4D3028-A414-148B-F10C-466ED585BCD9}"/>
              </a:ext>
            </a:extLst>
          </p:cNvPr>
          <p:cNvSpPr/>
          <p:nvPr userDrawn="1"/>
        </p:nvSpPr>
        <p:spPr>
          <a:xfrm>
            <a:off x="-1" y="1586"/>
            <a:ext cx="3428208" cy="6856414"/>
          </a:xfrm>
          <a:custGeom>
            <a:avLst/>
            <a:gdLst>
              <a:gd name="connsiteX0" fmla="*/ 1 w 3428208"/>
              <a:gd name="connsiteY0" fmla="*/ 0 h 6856414"/>
              <a:gd name="connsiteX1" fmla="*/ 3428208 w 3428208"/>
              <a:gd name="connsiteY1" fmla="*/ 3428207 h 6856414"/>
              <a:gd name="connsiteX2" fmla="*/ 1 w 3428208"/>
              <a:gd name="connsiteY2" fmla="*/ 6856414 h 6856414"/>
              <a:gd name="connsiteX3" fmla="*/ 0 w 3428208"/>
              <a:gd name="connsiteY3" fmla="*/ 6856414 h 6856414"/>
              <a:gd name="connsiteX4" fmla="*/ 0 w 3428208"/>
              <a:gd name="connsiteY4" fmla="*/ 0 h 685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8208" h="6856414">
                <a:moveTo>
                  <a:pt x="1" y="0"/>
                </a:moveTo>
                <a:cubicBezTo>
                  <a:pt x="1893347" y="0"/>
                  <a:pt x="3428208" y="1534861"/>
                  <a:pt x="3428208" y="3428207"/>
                </a:cubicBezTo>
                <a:cubicBezTo>
                  <a:pt x="3428208" y="5321553"/>
                  <a:pt x="1893347" y="6856414"/>
                  <a:pt x="1" y="6856414"/>
                </a:cubicBezTo>
                <a:lnTo>
                  <a:pt x="0" y="685641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111F7-2027-1E41-1C02-BA5AA37E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723900"/>
            <a:ext cx="4114800" cy="5295900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defRPr sz="48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2612" y="1981200"/>
            <a:ext cx="4114800" cy="2854781"/>
          </a:xfrm>
        </p:spPr>
        <p:txBody>
          <a:bodyPr anchor="ctr"/>
          <a:lstStyle>
            <a:lvl1pPr marL="4572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9436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7724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6012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02A1E7CF-4DB4-D31C-D6AA-D368DA17CD5F}"/>
              </a:ext>
            </a:extLst>
          </p:cNvPr>
          <p:cNvSpPr/>
          <p:nvPr userDrawn="1"/>
        </p:nvSpPr>
        <p:spPr>
          <a:xfrm>
            <a:off x="4837509" y="9144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E47E8503-C2AB-07F1-FD1F-A529E414E168}"/>
              </a:ext>
            </a:extLst>
          </p:cNvPr>
          <p:cNvSpPr/>
          <p:nvPr userDrawn="1"/>
        </p:nvSpPr>
        <p:spPr>
          <a:xfrm>
            <a:off x="3085307" y="569595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8020F553-E264-0059-F1EB-47039048DC67}"/>
              </a:ext>
            </a:extLst>
          </p:cNvPr>
          <p:cNvSpPr/>
          <p:nvPr userDrawn="1"/>
        </p:nvSpPr>
        <p:spPr>
          <a:xfrm>
            <a:off x="5561012" y="2022021"/>
            <a:ext cx="838200" cy="2813960"/>
          </a:xfrm>
          <a:prstGeom prst="leftBrace">
            <a:avLst>
              <a:gd name="adj1" fmla="val 34932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84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with Phone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45C0889D-74A2-974C-BB02-FA1F7BE369E2}"/>
              </a:ext>
            </a:extLst>
          </p:cNvPr>
          <p:cNvSpPr/>
          <p:nvPr userDrawn="1"/>
        </p:nvSpPr>
        <p:spPr>
          <a:xfrm>
            <a:off x="6704012" y="1148418"/>
            <a:ext cx="4561165" cy="4561165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DAE856D-3749-4D3B-9F33-A46528589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32079" y="598170"/>
            <a:ext cx="3096221" cy="5661660"/>
          </a:xfrm>
          <a:prstGeom prst="rect">
            <a:avLst/>
          </a:prstGeom>
        </p:spPr>
      </p:pic>
      <p:sp>
        <p:nvSpPr>
          <p:cNvPr id="9" name="Cross 8">
            <a:extLst>
              <a:ext uri="{FF2B5EF4-FFF2-40B4-BE49-F238E27FC236}">
                <a16:creationId xmlns:a16="http://schemas.microsoft.com/office/drawing/2014/main" id="{7A96460A-640C-6025-AAB5-344AB2A405D1}"/>
              </a:ext>
            </a:extLst>
          </p:cNvPr>
          <p:cNvSpPr/>
          <p:nvPr userDrawn="1"/>
        </p:nvSpPr>
        <p:spPr>
          <a:xfrm>
            <a:off x="10818812" y="5353077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471314FF-EA0B-8DDE-B558-885A876FB0D5}"/>
              </a:ext>
            </a:extLst>
          </p:cNvPr>
          <p:cNvSpPr/>
          <p:nvPr userDrawn="1"/>
        </p:nvSpPr>
        <p:spPr>
          <a:xfrm>
            <a:off x="6335910" y="805517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4761B-B29B-1C47-FAE9-6E0FA154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685800"/>
            <a:ext cx="6372818" cy="403860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EFF6782-6ABD-DEB0-6FD1-1263A5469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12" y="4876800"/>
            <a:ext cx="6372817" cy="1104898"/>
          </a:xfrm>
        </p:spPr>
        <p:txBody>
          <a:bodyPr anchor="t">
            <a:normAutofit/>
          </a:bodyPr>
          <a:lstStyle>
            <a:lvl1pPr marL="4572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BA3F629-2405-DC90-C212-6F3D52B95D9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65046" y="883471"/>
            <a:ext cx="2439096" cy="5091059"/>
          </a:xfrm>
          <a:custGeom>
            <a:avLst/>
            <a:gdLst>
              <a:gd name="connsiteX0" fmla="*/ 340815 w 2439096"/>
              <a:gd name="connsiteY0" fmla="*/ 0 h 5091059"/>
              <a:gd name="connsiteX1" fmla="*/ 2098281 w 2439096"/>
              <a:gd name="connsiteY1" fmla="*/ 0 h 5091059"/>
              <a:gd name="connsiteX2" fmla="*/ 2439096 w 2439096"/>
              <a:gd name="connsiteY2" fmla="*/ 340815 h 5091059"/>
              <a:gd name="connsiteX3" fmla="*/ 2439096 w 2439096"/>
              <a:gd name="connsiteY3" fmla="*/ 495300 h 5091059"/>
              <a:gd name="connsiteX4" fmla="*/ 2439096 w 2439096"/>
              <a:gd name="connsiteY4" fmla="*/ 4750244 h 5091059"/>
              <a:gd name="connsiteX5" fmla="*/ 2098281 w 2439096"/>
              <a:gd name="connsiteY5" fmla="*/ 5091059 h 5091059"/>
              <a:gd name="connsiteX6" fmla="*/ 340815 w 2439096"/>
              <a:gd name="connsiteY6" fmla="*/ 5091059 h 5091059"/>
              <a:gd name="connsiteX7" fmla="*/ 0 w 2439096"/>
              <a:gd name="connsiteY7" fmla="*/ 4750244 h 5091059"/>
              <a:gd name="connsiteX8" fmla="*/ 0 w 2439096"/>
              <a:gd name="connsiteY8" fmla="*/ 495300 h 5091059"/>
              <a:gd name="connsiteX9" fmla="*/ 0 w 2439096"/>
              <a:gd name="connsiteY9" fmla="*/ 340815 h 5091059"/>
              <a:gd name="connsiteX10" fmla="*/ 340815 w 2439096"/>
              <a:gd name="connsiteY10" fmla="*/ 0 h 5091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9096" h="5091059">
                <a:moveTo>
                  <a:pt x="340815" y="0"/>
                </a:moveTo>
                <a:lnTo>
                  <a:pt x="2098281" y="0"/>
                </a:lnTo>
                <a:cubicBezTo>
                  <a:pt x="2286508" y="0"/>
                  <a:pt x="2439096" y="152588"/>
                  <a:pt x="2439096" y="340815"/>
                </a:cubicBezTo>
                <a:lnTo>
                  <a:pt x="2439096" y="495300"/>
                </a:lnTo>
                <a:lnTo>
                  <a:pt x="2439096" y="4750244"/>
                </a:lnTo>
                <a:cubicBezTo>
                  <a:pt x="2439096" y="4938471"/>
                  <a:pt x="2286508" y="5091059"/>
                  <a:pt x="2098281" y="5091059"/>
                </a:cubicBezTo>
                <a:lnTo>
                  <a:pt x="340815" y="5091059"/>
                </a:lnTo>
                <a:cubicBezTo>
                  <a:pt x="152588" y="5091059"/>
                  <a:pt x="0" y="4938471"/>
                  <a:pt x="0" y="4750244"/>
                </a:cubicBezTo>
                <a:lnTo>
                  <a:pt x="0" y="495300"/>
                </a:lnTo>
                <a:lnTo>
                  <a:pt x="0" y="340815"/>
                </a:lnTo>
                <a:cubicBezTo>
                  <a:pt x="0" y="152588"/>
                  <a:pt x="152588" y="0"/>
                  <a:pt x="34081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4572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473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1C3968AF-EB74-3889-A3BA-E759CFD47B12}"/>
              </a:ext>
            </a:extLst>
          </p:cNvPr>
          <p:cNvSpPr/>
          <p:nvPr userDrawn="1"/>
        </p:nvSpPr>
        <p:spPr>
          <a:xfrm>
            <a:off x="3275012" y="609600"/>
            <a:ext cx="5638800" cy="5638800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6A409372-199C-2F3B-65CD-ADC2E45B43B7}"/>
              </a:ext>
            </a:extLst>
          </p:cNvPr>
          <p:cNvSpPr/>
          <p:nvPr userDrawn="1"/>
        </p:nvSpPr>
        <p:spPr>
          <a:xfrm>
            <a:off x="5561012" y="2022021"/>
            <a:ext cx="838200" cy="2813960"/>
          </a:xfrm>
          <a:prstGeom prst="leftBrace">
            <a:avLst>
              <a:gd name="adj1" fmla="val 34932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66838CB-A9BC-715A-18FE-06CCE4A9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495300"/>
            <a:ext cx="4572000" cy="586740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4B8043-D1DD-E2EA-772B-D8D38CD37D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68305" y="2022021"/>
            <a:ext cx="4443413" cy="2813960"/>
          </a:xfrm>
        </p:spPr>
        <p:txBody>
          <a:bodyPr anchor="ctr">
            <a:normAutofit/>
          </a:bodyPr>
          <a:lstStyle>
            <a:lvl1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422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4264E2-719A-1CB0-CD0C-B90AD51C2384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7A96460A-640C-6025-AAB5-344AB2A405D1}"/>
              </a:ext>
            </a:extLst>
          </p:cNvPr>
          <p:cNvSpPr/>
          <p:nvPr userDrawn="1"/>
        </p:nvSpPr>
        <p:spPr>
          <a:xfrm>
            <a:off x="8151812" y="567055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C60D2C4-E19C-088F-24AA-92F462879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08F9375-0CED-7A7E-FAD2-5469CE00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id="{C1791A8D-D5A1-DB56-D6C5-A82DB0F26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E9D901E-58D4-3C47-262B-EA276B7F1D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42672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>
              <a:lnSpc>
                <a:spcPct val="110000"/>
              </a:lnSpc>
              <a:buFont typeface="Arial" panose="020B0604020202020204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>
              <a:lnSpc>
                <a:spcPct val="110000"/>
              </a:lnSpc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86C1A7B9-E319-130B-0CC8-DCB01B51A087}"/>
              </a:ext>
            </a:extLst>
          </p:cNvPr>
          <p:cNvSpPr/>
          <p:nvPr userDrawn="1"/>
        </p:nvSpPr>
        <p:spPr>
          <a:xfrm>
            <a:off x="7351712" y="44196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0652475-9C37-D778-F6B2-DE9F50F8571A}"/>
              </a:ext>
            </a:extLst>
          </p:cNvPr>
          <p:cNvSpPr/>
          <p:nvPr userDrawn="1"/>
        </p:nvSpPr>
        <p:spPr>
          <a:xfrm>
            <a:off x="8609012" y="-21999"/>
            <a:ext cx="3579812" cy="6901998"/>
          </a:xfrm>
          <a:custGeom>
            <a:avLst/>
            <a:gdLst>
              <a:gd name="connsiteX0" fmla="*/ 3450999 w 3579812"/>
              <a:gd name="connsiteY0" fmla="*/ 0 h 6901998"/>
              <a:gd name="connsiteX1" fmla="*/ 3579812 w 3579812"/>
              <a:gd name="connsiteY1" fmla="*/ 3257 h 6901998"/>
              <a:gd name="connsiteX2" fmla="*/ 3579812 w 3579812"/>
              <a:gd name="connsiteY2" fmla="*/ 6898741 h 6901998"/>
              <a:gd name="connsiteX3" fmla="*/ 3450999 w 3579812"/>
              <a:gd name="connsiteY3" fmla="*/ 6901998 h 6901998"/>
              <a:gd name="connsiteX4" fmla="*/ 0 w 3579812"/>
              <a:gd name="connsiteY4" fmla="*/ 3450999 h 6901998"/>
              <a:gd name="connsiteX5" fmla="*/ 3450999 w 3579812"/>
              <a:gd name="connsiteY5" fmla="*/ 0 h 690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9812" h="6901998">
                <a:moveTo>
                  <a:pt x="3450999" y="0"/>
                </a:moveTo>
                <a:lnTo>
                  <a:pt x="3579812" y="3257"/>
                </a:lnTo>
                <a:lnTo>
                  <a:pt x="3579812" y="6898741"/>
                </a:lnTo>
                <a:lnTo>
                  <a:pt x="3450999" y="6901998"/>
                </a:lnTo>
                <a:cubicBezTo>
                  <a:pt x="1545065" y="6901998"/>
                  <a:pt x="0" y="5356933"/>
                  <a:pt x="0" y="3450999"/>
                </a:cubicBezTo>
                <a:cubicBezTo>
                  <a:pt x="0" y="1545065"/>
                  <a:pt x="1545065" y="0"/>
                  <a:pt x="3450999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Computer Monito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5A8CDC-7BE6-361B-2965-88F977B1F050}"/>
              </a:ext>
            </a:extLst>
          </p:cNvPr>
          <p:cNvSpPr/>
          <p:nvPr userDrawn="1"/>
        </p:nvSpPr>
        <p:spPr>
          <a:xfrm>
            <a:off x="6704012" y="838202"/>
            <a:ext cx="5029198" cy="5029198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C13E5D-0B96-580C-032F-0323F5B935D3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7F2A9A7-1093-A563-8A0E-4C8DB0E669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42112" y="1752600"/>
            <a:ext cx="4951066" cy="3810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3374C0-ECC0-0DB1-D167-0EF643B5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465CD4-231A-6C85-3D9B-E21738DB5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583352B-64D3-C6FC-B554-91866CBE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7C9D80-85BC-5E0B-E24A-6217CFE72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038AE2-F2EF-FEA5-D6B4-5C539A25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>
              <a:lnSpc>
                <a:spcPct val="110000"/>
              </a:lnSpc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F5E297-E771-7AE4-7311-0874043A4B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45945" y="2057400"/>
            <a:ext cx="4343400" cy="2688336"/>
          </a:xfrm>
          <a:custGeom>
            <a:avLst/>
            <a:gdLst>
              <a:gd name="connsiteX0" fmla="*/ 25620 w 4343400"/>
              <a:gd name="connsiteY0" fmla="*/ 0 h 2688336"/>
              <a:gd name="connsiteX1" fmla="*/ 4317780 w 4343400"/>
              <a:gd name="connsiteY1" fmla="*/ 0 h 2688336"/>
              <a:gd name="connsiteX2" fmla="*/ 4343400 w 4343400"/>
              <a:gd name="connsiteY2" fmla="*/ 25620 h 2688336"/>
              <a:gd name="connsiteX3" fmla="*/ 4343400 w 4343400"/>
              <a:gd name="connsiteY3" fmla="*/ 2662716 h 2688336"/>
              <a:gd name="connsiteX4" fmla="*/ 4317780 w 4343400"/>
              <a:gd name="connsiteY4" fmla="*/ 2688336 h 2688336"/>
              <a:gd name="connsiteX5" fmla="*/ 25620 w 4343400"/>
              <a:gd name="connsiteY5" fmla="*/ 2688336 h 2688336"/>
              <a:gd name="connsiteX6" fmla="*/ 0 w 4343400"/>
              <a:gd name="connsiteY6" fmla="*/ 2662716 h 2688336"/>
              <a:gd name="connsiteX7" fmla="*/ 0 w 4343400"/>
              <a:gd name="connsiteY7" fmla="*/ 25620 h 2688336"/>
              <a:gd name="connsiteX8" fmla="*/ 25620 w 4343400"/>
              <a:gd name="connsiteY8" fmla="*/ 0 h 268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3400" h="2688336">
                <a:moveTo>
                  <a:pt x="25620" y="0"/>
                </a:moveTo>
                <a:lnTo>
                  <a:pt x="4317780" y="0"/>
                </a:lnTo>
                <a:cubicBezTo>
                  <a:pt x="4331930" y="0"/>
                  <a:pt x="4343400" y="11470"/>
                  <a:pt x="4343400" y="25620"/>
                </a:cubicBezTo>
                <a:lnTo>
                  <a:pt x="4343400" y="2662716"/>
                </a:lnTo>
                <a:cubicBezTo>
                  <a:pt x="4343400" y="2676866"/>
                  <a:pt x="4331930" y="2688336"/>
                  <a:pt x="4317780" y="2688336"/>
                </a:cubicBezTo>
                <a:lnTo>
                  <a:pt x="25620" y="2688336"/>
                </a:lnTo>
                <a:cubicBezTo>
                  <a:pt x="11470" y="2688336"/>
                  <a:pt x="0" y="2676866"/>
                  <a:pt x="0" y="2662716"/>
                </a:cubicBezTo>
                <a:lnTo>
                  <a:pt x="0" y="25620"/>
                </a:lnTo>
                <a:cubicBezTo>
                  <a:pt x="0" y="11470"/>
                  <a:pt x="11470" y="0"/>
                  <a:pt x="2562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4572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28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4761B-B29B-1C47-FAE9-6E0FA154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685800"/>
            <a:ext cx="5687336" cy="528873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9D098DB9-0987-4850-3A4E-90EECD01BFED}"/>
              </a:ext>
            </a:extLst>
          </p:cNvPr>
          <p:cNvSpPr/>
          <p:nvPr userDrawn="1"/>
        </p:nvSpPr>
        <p:spPr>
          <a:xfrm>
            <a:off x="7130149" y="3969437"/>
            <a:ext cx="640662" cy="640662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320F41B-7946-84A8-649E-B8D2394410B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" r="42412"/>
          <a:stretch/>
        </p:blipFill>
        <p:spPr>
          <a:xfrm>
            <a:off x="7134779" y="533400"/>
            <a:ext cx="5054045" cy="5588000"/>
          </a:xfrm>
          <a:prstGeom prst="rect">
            <a:avLst/>
          </a:prstGeom>
        </p:spPr>
      </p:pic>
      <p:sp>
        <p:nvSpPr>
          <p:cNvPr id="6" name="Cross 5">
            <a:extLst>
              <a:ext uri="{FF2B5EF4-FFF2-40B4-BE49-F238E27FC236}">
                <a16:creationId xmlns:a16="http://schemas.microsoft.com/office/drawing/2014/main" id="{D3F324A7-F228-C486-182B-84D6C27A93B8}"/>
              </a:ext>
            </a:extLst>
          </p:cNvPr>
          <p:cNvSpPr/>
          <p:nvPr userDrawn="1"/>
        </p:nvSpPr>
        <p:spPr>
          <a:xfrm>
            <a:off x="6368151" y="2407337"/>
            <a:ext cx="640662" cy="640662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0EE33DD4-E993-7039-2B48-6FAFAE32A9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9745" y="990600"/>
            <a:ext cx="4069080" cy="4384979"/>
          </a:xfrm>
          <a:custGeom>
            <a:avLst/>
            <a:gdLst>
              <a:gd name="connsiteX0" fmla="*/ 3553733 w 4390346"/>
              <a:gd name="connsiteY0" fmla="*/ 0 h 4693920"/>
              <a:gd name="connsiteX1" fmla="*/ 4390346 w 4390346"/>
              <a:gd name="connsiteY1" fmla="*/ 0 h 4693920"/>
              <a:gd name="connsiteX2" fmla="*/ 4390346 w 4390346"/>
              <a:gd name="connsiteY2" fmla="*/ 4690872 h 4693920"/>
              <a:gd name="connsiteX3" fmla="*/ 3721482 w 4390346"/>
              <a:gd name="connsiteY3" fmla="*/ 4690872 h 4693920"/>
              <a:gd name="connsiteX4" fmla="*/ 3721482 w 4390346"/>
              <a:gd name="connsiteY4" fmla="*/ 4693920 h 4693920"/>
              <a:gd name="connsiteX5" fmla="*/ 197252 w 4390346"/>
              <a:gd name="connsiteY5" fmla="*/ 4693920 h 4693920"/>
              <a:gd name="connsiteX6" fmla="*/ 167017 w 4390346"/>
              <a:gd name="connsiteY6" fmla="*/ 4690872 h 4693920"/>
              <a:gd name="connsiteX7" fmla="*/ 0 w 4390346"/>
              <a:gd name="connsiteY7" fmla="*/ 4690872 h 4693920"/>
              <a:gd name="connsiteX8" fmla="*/ 0 w 4390346"/>
              <a:gd name="connsiteY8" fmla="*/ 4232970 h 4693920"/>
              <a:gd name="connsiteX9" fmla="*/ 1 w 4390346"/>
              <a:gd name="connsiteY9" fmla="*/ 4232970 h 4693920"/>
              <a:gd name="connsiteX10" fmla="*/ 1 w 4390346"/>
              <a:gd name="connsiteY10" fmla="*/ 200299 h 4693920"/>
              <a:gd name="connsiteX11" fmla="*/ 197252 w 4390346"/>
              <a:gd name="connsiteY11" fmla="*/ 3048 h 4693920"/>
              <a:gd name="connsiteX12" fmla="*/ 3553733 w 4390346"/>
              <a:gd name="connsiteY12" fmla="*/ 3048 h 469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90346" h="4693920">
                <a:moveTo>
                  <a:pt x="3553733" y="0"/>
                </a:moveTo>
                <a:lnTo>
                  <a:pt x="4390346" y="0"/>
                </a:lnTo>
                <a:lnTo>
                  <a:pt x="4390346" y="4690872"/>
                </a:lnTo>
                <a:lnTo>
                  <a:pt x="3721482" y="4690872"/>
                </a:lnTo>
                <a:lnTo>
                  <a:pt x="3721482" y="4693920"/>
                </a:lnTo>
                <a:lnTo>
                  <a:pt x="197252" y="4693920"/>
                </a:lnTo>
                <a:lnTo>
                  <a:pt x="167017" y="4690872"/>
                </a:lnTo>
                <a:lnTo>
                  <a:pt x="0" y="4690872"/>
                </a:lnTo>
                <a:lnTo>
                  <a:pt x="0" y="4232970"/>
                </a:lnTo>
                <a:lnTo>
                  <a:pt x="1" y="4232970"/>
                </a:lnTo>
                <a:lnTo>
                  <a:pt x="1" y="200299"/>
                </a:lnTo>
                <a:cubicBezTo>
                  <a:pt x="1" y="91360"/>
                  <a:pt x="88313" y="3048"/>
                  <a:pt x="197252" y="3048"/>
                </a:cubicBezTo>
                <a:lnTo>
                  <a:pt x="3553733" y="304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4572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647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Acc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D5A8CDC-7BE6-361B-2965-88F977B1F050}"/>
              </a:ext>
            </a:extLst>
          </p:cNvPr>
          <p:cNvSpPr/>
          <p:nvPr userDrawn="1"/>
        </p:nvSpPr>
        <p:spPr>
          <a:xfrm>
            <a:off x="6361114" y="1317171"/>
            <a:ext cx="5029198" cy="5029198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C13E5D-0B96-580C-032F-0323F5B935D3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3374C0-ECC0-0DB1-D167-0EF643B5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465CD4-231A-6C85-3D9B-E21738DB5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583352B-64D3-C6FC-B554-91866CBE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7C9D80-85BC-5E0B-E24A-6217CFE72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038AE2-F2EF-FEA5-D6B4-5C539A25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>
            <a:normAutofit/>
          </a:bodyPr>
          <a:lstStyle>
            <a:lvl1pPr marL="331470" indent="-28575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651510" indent="-28575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880110" indent="-28575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1062990" indent="-28575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1245870" indent="-285750">
              <a:lnSpc>
                <a:spcPct val="110000"/>
              </a:lnSpc>
              <a:buFont typeface="Arial" panose="020B0604020202020204" pitchFamily="34" charset="0"/>
              <a:buChar char="•"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20B2A3A-FF4C-298C-0165-DB61E8935F6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4413" y="2286000"/>
            <a:ext cx="5562600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32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C13E5D-0B96-580C-032F-0323F5B935D3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3374C0-ECC0-0DB1-D167-0EF643B5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465CD4-231A-6C85-3D9B-E21738DB5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583352B-64D3-C6FC-B554-91866CBE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7C9D80-85BC-5E0B-E24A-6217CFE72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038AE2-F2EF-FEA5-D6B4-5C539A25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31470" indent="-285750">
              <a:lnSpc>
                <a:spcPct val="11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-22860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-228600">
              <a:lnSpc>
                <a:spcPct val="110000"/>
              </a:lnSpc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-228600">
              <a:lnSpc>
                <a:spcPct val="110000"/>
              </a:lnSpc>
              <a:buFont typeface="Arial" panose="020B0604020202020204" pitchFamily="34" charset="0"/>
              <a:buChar char="•"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6EA47FDD-142D-1BE6-8057-A6CC1A71222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94413" y="2286000"/>
            <a:ext cx="5558794" cy="3962400"/>
          </a:xfrm>
        </p:spPr>
        <p:txBody>
          <a:bodyPr/>
          <a:lstStyle>
            <a:lvl1pPr marL="4572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94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2" r:id="rId2"/>
    <p:sldLayoutId id="2147483695" r:id="rId3"/>
    <p:sldLayoutId id="2147483685" r:id="rId4"/>
    <p:sldLayoutId id="2147483662" r:id="rId5"/>
    <p:sldLayoutId id="2147483682" r:id="rId6"/>
    <p:sldLayoutId id="2147483696" r:id="rId7"/>
    <p:sldLayoutId id="2147483693" r:id="rId8"/>
    <p:sldLayoutId id="2147483692" r:id="rId9"/>
    <p:sldLayoutId id="2147483676" r:id="rId10"/>
    <p:sldLayoutId id="2147483665" r:id="rId11"/>
    <p:sldLayoutId id="2147483688" r:id="rId12"/>
    <p:sldLayoutId id="2147483686" r:id="rId1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4212" y="1295400"/>
            <a:ext cx="10287000" cy="3886200"/>
          </a:xfrm>
        </p:spPr>
        <p:txBody>
          <a:bodyPr anchor="b">
            <a:normAutofit/>
          </a:bodyPr>
          <a:lstStyle/>
          <a:p>
            <a:r>
              <a:rPr lang="en-US" dirty="0"/>
              <a:t>Life Sciences Advisory &amp; Deal Execution Platform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684212" y="5600700"/>
            <a:ext cx="10287000" cy="533400"/>
          </a:xfrm>
        </p:spPr>
        <p:txBody>
          <a:bodyPr>
            <a:normAutofit/>
          </a:bodyPr>
          <a:lstStyle/>
          <a:p>
            <a:r>
              <a:rPr lang="en-US" i="1" dirty="0"/>
              <a:t>Ideas for today and tomorrow…</a:t>
            </a:r>
          </a:p>
        </p:txBody>
      </p:sp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FC2C4-E0FE-AEE5-6D9D-E1AB9359E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4DC57-5E3C-46CC-1C71-5DAA23462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363200" cy="762000"/>
          </a:xfrm>
        </p:spPr>
        <p:txBody>
          <a:bodyPr/>
          <a:lstStyle/>
          <a:p>
            <a:r>
              <a:rPr lang="en-US" u="sng" dirty="0"/>
              <a:t>Expert Database – For each expert</a:t>
            </a:r>
            <a:r>
              <a:rPr lang="en-US" dirty="0"/>
              <a:t>, track...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26D398-D8A9-E743-4B45-ED9C2ABF4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BBB68-AC87-B4EC-DEFC-CB0649E10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752600"/>
            <a:ext cx="6230938" cy="4267200"/>
          </a:xfrm>
        </p:spPr>
        <p:txBody>
          <a:bodyPr>
            <a:normAutofit/>
          </a:bodyPr>
          <a:lstStyle/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Expertise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Therapeutic areas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Countries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Languages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Availability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Hourly rate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Publications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Previous projects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916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B17A-F894-B9DF-0B92-7271707EA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2218-414A-7FC0-28A2-46DC5275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439400" cy="1447800"/>
          </a:xfrm>
        </p:spPr>
        <p:txBody>
          <a:bodyPr>
            <a:normAutofit/>
          </a:bodyPr>
          <a:lstStyle/>
          <a:p>
            <a:r>
              <a:rPr lang="en-US" u="sng" dirty="0"/>
              <a:t>Project Workspace </a:t>
            </a:r>
            <a:r>
              <a:rPr lang="en-US" i="1" dirty="0"/>
              <a:t>– “Each engagement becomes its own workspace”…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8E36BC-42EC-55C2-1F8B-3236715E4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CB724-E721-14F8-5094-D3B86A8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561" y="1905000"/>
            <a:ext cx="4181702" cy="3657600"/>
          </a:xfrm>
        </p:spPr>
        <p:txBody>
          <a:bodyPr>
            <a:normAutofit fontScale="85000" lnSpcReduction="20000"/>
          </a:bodyPr>
          <a:lstStyle/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Project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Client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Objectives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Timeline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Milestones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Deliverables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100" b="1" dirty="0"/>
              <a:t>Experts</a:t>
            </a:r>
          </a:p>
          <a:p>
            <a:endParaRPr lang="en-US" sz="12800" b="1" dirty="0"/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EB2C356-AC2E-2C2F-68CD-B1EF4BC30F0F}"/>
              </a:ext>
            </a:extLst>
          </p:cNvPr>
          <p:cNvSpPr txBox="1">
            <a:spLocks/>
          </p:cNvSpPr>
          <p:nvPr/>
        </p:nvSpPr>
        <p:spPr>
          <a:xfrm>
            <a:off x="5103812" y="1828800"/>
            <a:ext cx="38862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Documents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Meetings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Budget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Risks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Invoices</a:t>
            </a:r>
          </a:p>
          <a:p>
            <a:pPr marL="1188720" indent="-1143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800" b="1" dirty="0"/>
              <a:t>Final report</a:t>
            </a:r>
          </a:p>
          <a:p>
            <a:endParaRPr lang="en-US" sz="1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5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B628E-1474-B0E1-58E9-882465A62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1CEB-60AA-0078-B976-29C565C2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287000" cy="14478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Deal Pipeline </a:t>
            </a:r>
            <a:r>
              <a:rPr lang="en-US" dirty="0"/>
              <a:t>– “</a:t>
            </a:r>
            <a:r>
              <a:rPr lang="en-US" i="1" dirty="0"/>
              <a:t>Most CRMs stop at opportunities”, we</a:t>
            </a:r>
            <a:br>
              <a:rPr lang="en-US" dirty="0"/>
            </a:br>
            <a:r>
              <a:rPr lang="en-US" dirty="0"/>
              <a:t>manage…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C9B140-442F-9BB1-2924-FE45A24A6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8CA0C9-B1B4-35BE-3A98-930CB86C8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76400"/>
            <a:ext cx="4572000" cy="4572000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3200" b="1" dirty="0"/>
              <a:t>Lead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Opportunity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Proposal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Due Diligence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LOI</a:t>
            </a:r>
          </a:p>
          <a:p>
            <a:pPr algn="ctr">
              <a:spcBef>
                <a:spcPts val="0"/>
              </a:spcBef>
            </a:pPr>
            <a:r>
              <a:rPr lang="en-US" sz="3200" b="1" dirty="0"/>
              <a:t>↓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62373D6-34B8-8906-9DB2-7C6ACC72DF8B}"/>
              </a:ext>
            </a:extLst>
          </p:cNvPr>
          <p:cNvSpPr txBox="1">
            <a:spLocks/>
          </p:cNvSpPr>
          <p:nvPr/>
        </p:nvSpPr>
        <p:spPr>
          <a:xfrm>
            <a:off x="5408612" y="1676400"/>
            <a:ext cx="3962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8600" b="1" dirty="0"/>
              <a:t>Technical Review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Commercial Review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↓ 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Quality Review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Risk Assessment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Closed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↓</a:t>
            </a:r>
          </a:p>
          <a:p>
            <a:pPr algn="ctr">
              <a:spcBef>
                <a:spcPts val="0"/>
              </a:spcBef>
            </a:pPr>
            <a:r>
              <a:rPr lang="en-US" sz="8600" b="1" dirty="0"/>
              <a:t>Execution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86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BA47E-1F70-9AD9-EF5A-91D511CEE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4A936-138B-C14C-B0AE-B88749EE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8382000" cy="762000"/>
          </a:xfrm>
        </p:spPr>
        <p:txBody>
          <a:bodyPr/>
          <a:lstStyle/>
          <a:p>
            <a:r>
              <a:rPr lang="en-US" u="sng" dirty="0"/>
              <a:t>Document Intelligence </a:t>
            </a:r>
            <a:r>
              <a:rPr lang="en-US" dirty="0"/>
              <a:t>– store…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A23ADD-D593-064D-2F6F-23573485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4ECBC-9744-F08B-8707-E696D7AE3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600200"/>
            <a:ext cx="5849938" cy="4267200"/>
          </a:xfrm>
        </p:spPr>
        <p:txBody>
          <a:bodyPr>
            <a:normAutofit fontScale="70000" lnSpcReduction="20000"/>
          </a:bodyPr>
          <a:lstStyle/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SOPs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Reports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FDA letters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Audit findings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Validation reports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Presentations </a:t>
            </a:r>
          </a:p>
          <a:p>
            <a:pPr marL="331470" lvl="0" indent="-285750">
              <a:buFont typeface="Arial" panose="020B0604020202020204" pitchFamily="34" charset="0"/>
              <a:buChar char="•"/>
            </a:pPr>
            <a:r>
              <a:rPr lang="en-US" sz="4000" b="1" dirty="0"/>
              <a:t>Contracts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84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0A3E-A424-1DE0-63E2-E6FFD54D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C0777-EBB5-F3FE-BC7C-E58D208EE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09600"/>
            <a:ext cx="10515600" cy="762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AI Features </a:t>
            </a:r>
            <a:r>
              <a:rPr lang="en-US" dirty="0"/>
              <a:t>– </a:t>
            </a:r>
            <a:r>
              <a:rPr lang="en-US" i="1" dirty="0"/>
              <a:t>Instead of generic AI, we offer “Life Sciences AI”</a:t>
            </a:r>
            <a:r>
              <a:rPr lang="en-US" dirty="0"/>
              <a:t>...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663C6F-2B44-6910-2862-5E6A8121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24D833-4556-4E2A-A69B-EB3AB4164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600200"/>
            <a:ext cx="9448800" cy="4648200"/>
          </a:xfrm>
        </p:spPr>
        <p:txBody>
          <a:bodyPr>
            <a:normAutofit fontScale="70000" lnSpcReduction="20000"/>
          </a:bodyPr>
          <a:lstStyle/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Proposal Generator - "Generate a proposal for CMC consulting."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Expert Finder -  "Find experts with sterile manufacturing and FDA remediation experience."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Risk Scanner – Upload:</a:t>
            </a:r>
          </a:p>
          <a:p>
            <a:pPr marL="88011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Quality reports </a:t>
            </a:r>
          </a:p>
          <a:p>
            <a:pPr marL="88011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Audit reports </a:t>
            </a:r>
          </a:p>
          <a:p>
            <a:pPr marL="65151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AI identifies</a:t>
            </a:r>
          </a:p>
          <a:p>
            <a:pPr marL="88011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Major findings </a:t>
            </a:r>
          </a:p>
          <a:p>
            <a:pPr marL="88011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Compliance risks </a:t>
            </a:r>
          </a:p>
          <a:p>
            <a:pPr marL="88011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 dirty="0"/>
              <a:t>CAPAs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674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5D90-5D4B-773A-D0C3-ABAC4D00D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09570-3DDC-99A7-C70E-80B00840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09600"/>
            <a:ext cx="10515600" cy="762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AI Features </a:t>
            </a:r>
            <a:r>
              <a:rPr lang="en-US" dirty="0"/>
              <a:t>– </a:t>
            </a:r>
            <a:r>
              <a:rPr lang="en-US" i="1" dirty="0"/>
              <a:t>Instead of generic AI, we offer “Life Sciences AI”(cont.)</a:t>
            </a:r>
            <a:r>
              <a:rPr lang="en-US" dirty="0"/>
              <a:t>...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4AC754-7BFC-9394-6B1F-1BFBEFDB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69035-F0D5-4BA0-5E6D-A33348170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600200"/>
            <a:ext cx="9448800" cy="48006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sz="3200" b="1" dirty="0"/>
              <a:t>Due Diligence Assistant - </a:t>
            </a:r>
            <a:r>
              <a:rPr lang="en-US" sz="3200" i="1" dirty="0"/>
              <a:t>Upload  Confidential Information Memorandum (CIM</a:t>
            </a:r>
            <a:r>
              <a:rPr lang="en-US" sz="3200" dirty="0"/>
              <a:t>) AI generates: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Red flags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Questions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Risks </a:t>
            </a:r>
          </a:p>
          <a:p>
            <a:pPr marL="50292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Executive summary </a:t>
            </a:r>
            <a:endParaRPr lang="en-US" b="1" dirty="0"/>
          </a:p>
          <a:p>
            <a:pPr>
              <a:spcBef>
                <a:spcPts val="0"/>
              </a:spcBef>
            </a:pPr>
            <a:r>
              <a:rPr lang="en-US" sz="3000" b="1" dirty="0"/>
              <a:t>Meeting Assistant – </a:t>
            </a:r>
            <a:r>
              <a:rPr lang="en-US" sz="3000" i="1" dirty="0"/>
              <a:t>AI Automatically produces: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/>
              <a:t>Minutes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/>
              <a:t>Action items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/>
              <a:t>Next steps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/>
              <a:t>Client emails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073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B3AEC-8CCE-1B94-32E1-314E61DB3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A064-1C0F-838C-26AC-816236DD8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8382000" cy="4572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Knowledge Graph</a:t>
            </a:r>
            <a:r>
              <a:rPr lang="en-US" dirty="0"/>
              <a:t> – “</a:t>
            </a:r>
            <a:r>
              <a:rPr lang="en-US" i="1" dirty="0"/>
              <a:t>Connect everything”</a:t>
            </a:r>
            <a:r>
              <a:rPr lang="en-US" dirty="0"/>
              <a:t>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09E287-7B3E-897A-9A09-BDF7AAF7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9E71C4B-4455-0CF7-0598-C4157C73D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2" y="1371600"/>
            <a:ext cx="7069137" cy="471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05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>
            <a:normAutofit/>
          </a:bodyPr>
          <a:lstStyle/>
          <a:p>
            <a:r>
              <a:rPr lang="en-US" dirty="0"/>
              <a:t>Market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1D1C7-0250-310E-600C-FA985A7F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Stands out in market</a:t>
            </a:r>
          </a:p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Innovative features</a:t>
            </a:r>
          </a:p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Provides unique solution</a:t>
            </a:r>
          </a:p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Edge over competitors</a:t>
            </a:r>
          </a:p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User-focused design</a:t>
            </a:r>
          </a:p>
          <a:p>
            <a:pPr marL="38862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Prioritizes user experience</a:t>
            </a:r>
          </a:p>
        </p:txBody>
      </p:sp>
      <p:pic>
        <p:nvPicPr>
          <p:cNvPr id="21" name="Picture Placeholder 20" descr="Charts on a computer monitor">
            <a:extLst>
              <a:ext uri="{FF2B5EF4-FFF2-40B4-BE49-F238E27FC236}">
                <a16:creationId xmlns:a16="http://schemas.microsoft.com/office/drawing/2014/main" id="{E453EF88-26E8-95DB-8E27-6A42911C63F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 b="28"/>
          <a:stretch/>
        </p:blipFill>
        <p:spPr>
          <a:xfrm>
            <a:off x="7045945" y="2057400"/>
            <a:ext cx="4343400" cy="2688336"/>
          </a:xfrm>
        </p:spPr>
      </p:pic>
    </p:spTree>
    <p:extLst>
      <p:ext uri="{BB962C8B-B14F-4D97-AF65-F5344CB8AC3E}">
        <p14:creationId xmlns:p14="http://schemas.microsoft.com/office/powerpoint/2010/main" val="3388139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/>
          <a:lstStyle/>
          <a:p>
            <a:r>
              <a:rPr lang="en-US" dirty="0"/>
              <a:t>Competitive landscape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A555B0A-8433-E13F-E91D-38D1D51F2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93812" y="2438400"/>
            <a:ext cx="4911725" cy="4114799"/>
          </a:xfrm>
        </p:spPr>
        <p:txBody>
          <a:bodyPr vert="horz" lIns="91416" tIns="45708" rIns="91416" bIns="45708" rtlCol="0" anchor="t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Strong market presence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Positioned as a market leader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Leveraging a robust infrastructure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Dedicated team of experts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Outperforming competitors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Good brand name recognition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16689" y="2438400"/>
            <a:ext cx="4911725" cy="4114799"/>
          </a:xfrm>
        </p:spPr>
        <p:txBody>
          <a:bodyPr vert="horz" lIns="91416" tIns="45708" rIns="91416" bIns="45708" rtlCol="0" anchor="t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More agility and adaptability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Stronger competitive edge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Ability to adapt swiftly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Stay ahead of the curve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Continuously improve offerings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Integrate user feedback</a:t>
            </a:r>
          </a:p>
        </p:txBody>
      </p:sp>
    </p:spTree>
    <p:extLst>
      <p:ext uri="{BB962C8B-B14F-4D97-AF65-F5344CB8AC3E}">
        <p14:creationId xmlns:p14="http://schemas.microsoft.com/office/powerpoint/2010/main" val="2563119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685800"/>
            <a:ext cx="7664451" cy="914400"/>
          </a:xfrm>
        </p:spPr>
        <p:txBody>
          <a:bodyPr anchor="b">
            <a:normAutofit/>
          </a:bodyPr>
          <a:lstStyle/>
          <a:p>
            <a:r>
              <a:rPr lang="en-US" sz="4400" dirty="0"/>
              <a:t>Competitive Advantages:</a:t>
            </a:r>
          </a:p>
        </p:txBody>
      </p:sp>
      <p:pic>
        <p:nvPicPr>
          <p:cNvPr id="45" name="Picture Placeholder 44" descr="Charts on a laptop screen">
            <a:extLst>
              <a:ext uri="{FF2B5EF4-FFF2-40B4-BE49-F238E27FC236}">
                <a16:creationId xmlns:a16="http://schemas.microsoft.com/office/drawing/2014/main" id="{9731B764-336F-5EF9-5FCF-4EA90ACB8D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" r="41931"/>
          <a:stretch/>
        </p:blipFill>
        <p:spPr>
          <a:xfrm>
            <a:off x="8120063" y="990600"/>
            <a:ext cx="4068762" cy="438467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ECD709-BA10-3D0A-8AED-1644939ECDC8}"/>
              </a:ext>
            </a:extLst>
          </p:cNvPr>
          <p:cNvSpPr txBox="1"/>
          <p:nvPr/>
        </p:nvSpPr>
        <p:spPr>
          <a:xfrm>
            <a:off x="455613" y="1905000"/>
            <a:ext cx="6705600" cy="83099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/>
              <a:t>General CRMs know little about regulated life sciences.  WWCA platform includes:</a:t>
            </a:r>
            <a:endParaRPr lang="en-US" sz="4400" i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188C88-15BA-0276-734E-B61B4589B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836370"/>
              </p:ext>
            </p:extLst>
          </p:nvPr>
        </p:nvGraphicFramePr>
        <p:xfrm>
          <a:off x="455612" y="3040797"/>
          <a:ext cx="7162800" cy="361777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96452">
                  <a:extLst>
                    <a:ext uri="{9D8B030D-6E8A-4147-A177-3AD203B41FA5}">
                      <a16:colId xmlns:a16="http://schemas.microsoft.com/office/drawing/2014/main" val="765124115"/>
                    </a:ext>
                  </a:extLst>
                </a:gridCol>
                <a:gridCol w="5466348">
                  <a:extLst>
                    <a:ext uri="{9D8B030D-6E8A-4147-A177-3AD203B41FA5}">
                      <a16:colId xmlns:a16="http://schemas.microsoft.com/office/drawing/2014/main" val="2675268377"/>
                    </a:ext>
                  </a:extLst>
                </a:gridCol>
              </a:tblGrid>
              <a:tr h="390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</a:rPr>
                        <a:t>Contact</a:t>
                      </a:r>
                      <a:endParaRPr lang="en-US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</a:rPr>
                        <a:t>Organization profile with products, facilities, and regulatory history</a:t>
                      </a:r>
                      <a:endParaRPr lang="en-US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60752479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Opportunity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</a:rPr>
                        <a:t>Drug development program</a:t>
                      </a:r>
                      <a:endParaRPr lang="en-US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5954262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Task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Regulatory milestone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18614389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Notes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Scientific knowledge base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52556442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Files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Structured technical document repository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9564411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Dashboard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Development and compliance dashboard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059495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AI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Drug development and regulatory AI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6607955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Users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Experts and advisors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8623998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</a:rPr>
                        <a:t>Reports</a:t>
                      </a:r>
                      <a:endParaRPr lang="en-US" sz="14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</a:rPr>
                        <a:t>Diligence and regulatory reports</a:t>
                      </a:r>
                      <a:endParaRPr lang="en-US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4526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77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B68A17-565E-5F07-D76E-981C2E32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723900"/>
            <a:ext cx="4114800" cy="52959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2612" y="1981200"/>
            <a:ext cx="4114800" cy="2854781"/>
          </a:xfr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en-US" b="1" dirty="0"/>
              <a:t>About us our Platform</a:t>
            </a:r>
          </a:p>
          <a:p>
            <a:r>
              <a:rPr lang="en-US" b="1" dirty="0"/>
              <a:t>Product overview</a:t>
            </a:r>
          </a:p>
          <a:p>
            <a:r>
              <a:rPr lang="en-US" b="1" dirty="0"/>
              <a:t>Market overview</a:t>
            </a:r>
          </a:p>
          <a:p>
            <a:r>
              <a:rPr lang="en-US" b="1" dirty="0"/>
              <a:t>Growth strategy</a:t>
            </a:r>
          </a:p>
          <a:p>
            <a:r>
              <a:rPr lang="en-US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A6285-F87C-9417-6428-8B2C3C9BF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08FD-6D60-0A00-896D-7D7A81B58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685800"/>
            <a:ext cx="7664451" cy="914400"/>
          </a:xfrm>
        </p:spPr>
        <p:txBody>
          <a:bodyPr anchor="b">
            <a:normAutofit/>
          </a:bodyPr>
          <a:lstStyle/>
          <a:p>
            <a:r>
              <a:rPr lang="en-US" sz="4400" dirty="0"/>
              <a:t>Competitive Advantages:</a:t>
            </a:r>
          </a:p>
        </p:txBody>
      </p:sp>
      <p:pic>
        <p:nvPicPr>
          <p:cNvPr id="45" name="Picture Placeholder 44" descr="Charts on a laptop screen">
            <a:extLst>
              <a:ext uri="{FF2B5EF4-FFF2-40B4-BE49-F238E27FC236}">
                <a16:creationId xmlns:a16="http://schemas.microsoft.com/office/drawing/2014/main" id="{A8B5F6BC-E61D-53EB-B3F9-EA9FAF6930B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" r="41931"/>
          <a:stretch/>
        </p:blipFill>
        <p:spPr>
          <a:xfrm>
            <a:off x="8120063" y="990600"/>
            <a:ext cx="4068762" cy="43846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C1C96C-8036-3CFA-DB79-6146D255C8FB}"/>
              </a:ext>
            </a:extLst>
          </p:cNvPr>
          <p:cNvSpPr txBox="1"/>
          <p:nvPr/>
        </p:nvSpPr>
        <p:spPr>
          <a:xfrm>
            <a:off x="760412" y="1918077"/>
            <a:ext cx="6090556" cy="35394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Additional Modules…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Expert marketplace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Board management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Advisory council management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Due diligence workspace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Manufacturing readiness tracking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Regulatory submission tracker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Technology scouting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Licensing opportunity tracker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Partner portal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Secure client portal </a:t>
            </a:r>
          </a:p>
        </p:txBody>
      </p:sp>
    </p:spTree>
    <p:extLst>
      <p:ext uri="{BB962C8B-B14F-4D97-AF65-F5344CB8AC3E}">
        <p14:creationId xmlns:p14="http://schemas.microsoft.com/office/powerpoint/2010/main" val="101457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95BE0-4BF4-B200-4BE4-C6B94364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640E7-B51F-399E-9D55-C2648B84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9677400" cy="990600"/>
          </a:xfrm>
        </p:spPr>
        <p:txBody>
          <a:bodyPr anchor="t">
            <a:normAutofit/>
          </a:bodyPr>
          <a:lstStyle/>
          <a:p>
            <a:r>
              <a:rPr lang="en-US" dirty="0"/>
              <a:t>Revenue Model - </a:t>
            </a:r>
            <a:r>
              <a:rPr lang="en-US" i="1" dirty="0"/>
              <a:t>Rather than selling "software," package the platform with services.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BB4BF3-943C-651C-6974-ACA3E04A4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297BCB4-3C85-4A60-BB46-7AFA62A8C1EE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1725867821"/>
              </p:ext>
            </p:extLst>
          </p:nvPr>
        </p:nvGraphicFramePr>
        <p:xfrm>
          <a:off x="2436812" y="1447800"/>
          <a:ext cx="7391400" cy="530337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</a:tblGrid>
              <a:tr h="3145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Level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Services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70919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Tier 1 – CRM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Customer management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Pipeline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Contacts 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872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2 – Project Management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Milestones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Tasks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 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872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3 – Advisory Platform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Expert database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matching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Proposal automation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Reporting 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872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4 – Investor Suite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Due diligence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 reports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Portfolio monitoring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scoring </a:t>
                      </a:r>
                      <a:endParaRPr lang="en-US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147824957"/>
                  </a:ext>
                </a:extLst>
              </a:tr>
              <a:tr h="1076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5 – Enterprise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 workflows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Single sign-on (SSO)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 logs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Validation documentation 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endParaRPr lang="en-US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452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3F200-8C45-C882-8AD2-225DCB69A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F669-38E6-9B9B-7455-E35D86969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9677400" cy="990600"/>
          </a:xfrm>
        </p:spPr>
        <p:txBody>
          <a:bodyPr anchor="t">
            <a:normAutofit/>
          </a:bodyPr>
          <a:lstStyle/>
          <a:p>
            <a:r>
              <a:rPr lang="en-US" dirty="0"/>
              <a:t>Revenue Model – </a:t>
            </a:r>
            <a:r>
              <a:rPr lang="en-US" i="1" dirty="0"/>
              <a:t>Tier Level Pricing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AB093-29CD-8385-B8FB-F5C37EE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8129D7-781A-138B-8EE0-87CD8BA9BC25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449289203"/>
              </p:ext>
            </p:extLst>
          </p:nvPr>
        </p:nvGraphicFramePr>
        <p:xfrm>
          <a:off x="1751012" y="1219200"/>
          <a:ext cx="8305799" cy="53654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92159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35682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2356820">
                  <a:extLst>
                    <a:ext uri="{9D8B030D-6E8A-4147-A177-3AD203B41FA5}">
                      <a16:colId xmlns:a16="http://schemas.microsoft.com/office/drawing/2014/main" val="3095480707"/>
                    </a:ext>
                  </a:extLst>
                </a:gridCol>
              </a:tblGrid>
              <a:tr h="2657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Level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Features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Cost to Customer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996461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Tier 1 – Client Portal (</a:t>
                      </a:r>
                      <a:r>
                        <a:rPr lang="en-US" sz="1200" dirty="0"/>
                        <a:t>For existing consulting clients)</a:t>
                      </a:r>
                    </a:p>
                    <a:p>
                      <a:pPr algn="l"/>
                      <a:r>
                        <a:rPr lang="en-US" sz="1200" b="1" dirty="0"/>
                        <a:t>Target:</a:t>
                      </a:r>
                      <a:r>
                        <a:rPr lang="en-US" sz="1200" dirty="0"/>
                        <a:t> Small biotech, startups</a:t>
                      </a:r>
                      <a:endParaRPr lang="en-US" sz="12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Secure client portal, Project dashboards, Document sharing, Milestones, Messaging, Meeting notes, Basic reporting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$250–$500/month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1151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2 – Professional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Target:</a:t>
                      </a:r>
                      <a:r>
                        <a:rPr lang="en-US" sz="1200" dirty="0"/>
                        <a:t> Growing biotech, CDMOs, CROs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CRM, Unlimited projects, Expert directory, AI document search, Proposal generation, Workflow automation, Executive dashboards, Up to 15 users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$1,500–$3,000/month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16164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3 – Enterprise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Target:</a:t>
                      </a:r>
                      <a:r>
                        <a:rPr lang="en-US" sz="1200" dirty="0"/>
                        <a:t> Mid-size pharma, large CDMOs, medical device companies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Unlimited users, Multi-site management, Advanced AI, Regulatory tracking, Resource planning, Portfolio management, API integrations, SSO, Audit logs, </a:t>
                      </a:r>
                    </a:p>
                    <a:p>
                      <a:pPr lvl="0"/>
                      <a:r>
                        <a:rPr lang="en-US" sz="1200" dirty="0"/>
                        <a:t>Custom workflows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$5,000–$10,000/month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1151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4 – Investor Suite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Target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Private equity, venture capital, family offices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Due diligence workspaces, AI red-flag analysis, Investment committee reports, Portfolio monitoring, Deal pipeline, Risk scoring, Expert matching</a:t>
                      </a:r>
                      <a:endParaRPr lang="en-US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$10,000–$25,000/year</a:t>
                      </a:r>
                      <a:r>
                        <a:rPr lang="en-US" sz="1200" dirty="0"/>
                        <a:t> (or bundled into diligence engagements)</a:t>
                      </a:r>
                      <a:endParaRPr lang="en-US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147824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107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5D39-AFA4-D60E-6F6E-179D3F6CA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E2987-2140-E5E2-DD6C-B0959420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9677400" cy="990600"/>
          </a:xfrm>
        </p:spPr>
        <p:txBody>
          <a:bodyPr anchor="t">
            <a:normAutofit/>
          </a:bodyPr>
          <a:lstStyle/>
          <a:p>
            <a:r>
              <a:rPr lang="en-US" dirty="0"/>
              <a:t>Revenue Model – </a:t>
            </a:r>
            <a:r>
              <a:rPr lang="en-US" i="1" dirty="0"/>
              <a:t>Add-On Services Pricing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552BE7-1EF0-F69D-2B73-33EC173B7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283D110-AD0B-4A11-5E6D-F4762622F886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3152002822"/>
              </p:ext>
            </p:extLst>
          </p:nvPr>
        </p:nvGraphicFramePr>
        <p:xfrm>
          <a:off x="2665412" y="1447800"/>
          <a:ext cx="5948979" cy="52816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92159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356820">
                  <a:extLst>
                    <a:ext uri="{9D8B030D-6E8A-4147-A177-3AD203B41FA5}">
                      <a16:colId xmlns:a16="http://schemas.microsoft.com/office/drawing/2014/main" val="3095480707"/>
                    </a:ext>
                  </a:extLst>
                </a:gridCol>
              </a:tblGrid>
              <a:tr h="2657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Service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Cost to Customer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AI Proposal Generation	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$500/month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Expert Marketplace Access	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$1,000/month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401982654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Technical Document Review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$750/month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Regulatory Intelligence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$1,500/month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12304749"/>
                  </a:ext>
                </a:extLst>
              </a:tr>
              <a:tr h="808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 Dashboards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$5,000 setup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808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Data Migration	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$5,000–$25,000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460551640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 Integrations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$10,000–$50,000</a:t>
                      </a:r>
                      <a:endParaRPr lang="en-US" sz="12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147824957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&amp; Onboarding	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$2,500–$10,000</a:t>
                      </a:r>
                      <a:endParaRPr lang="en-US" sz="12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886755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90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CA9C8-A1F7-5D95-8250-E05A070BB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752F1-6272-ED20-1722-E9D21E1A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9677400" cy="990600"/>
          </a:xfrm>
        </p:spPr>
        <p:txBody>
          <a:bodyPr anchor="t">
            <a:normAutofit/>
          </a:bodyPr>
          <a:lstStyle/>
          <a:p>
            <a:r>
              <a:rPr lang="en-US" dirty="0"/>
              <a:t>Revenue Model – </a:t>
            </a:r>
            <a:r>
              <a:rPr lang="en-US" i="1" dirty="0"/>
              <a:t>Bundle With Consulting Pricing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5AB40B-6650-959C-8511-E3E4C36A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0C6757-6623-2595-D671-0AED27665E09}"/>
              </a:ext>
            </a:extLst>
          </p:cNvPr>
          <p:cNvSpPr txBox="1"/>
          <p:nvPr/>
        </p:nvSpPr>
        <p:spPr>
          <a:xfrm>
            <a:off x="2513012" y="1752600"/>
            <a:ext cx="6477000" cy="397031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Consulting Engagement</a:t>
            </a:r>
          </a:p>
          <a:p>
            <a:r>
              <a:rPr lang="en-US" b="1" i="1" dirty="0"/>
              <a:t>CMC Strategy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Consulting Fee: $75,000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Platform Access: Included for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AI Reports: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Client Portal: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Executive Dashboard: Included</a:t>
            </a:r>
          </a:p>
          <a:p>
            <a:endParaRPr lang="en-US" dirty="0"/>
          </a:p>
          <a:p>
            <a:r>
              <a:rPr lang="en-US" b="1" i="1" dirty="0"/>
              <a:t>After the engagement:</a:t>
            </a:r>
          </a:p>
          <a:p>
            <a:r>
              <a:rPr lang="en-US" b="1" i="1" dirty="0"/>
              <a:t>Continue access for $1,500/month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 past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Search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Reuse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Collaborate on new initiatives</a:t>
            </a:r>
          </a:p>
        </p:txBody>
      </p:sp>
    </p:spTree>
    <p:extLst>
      <p:ext uri="{BB962C8B-B14F-4D97-AF65-F5344CB8AC3E}">
        <p14:creationId xmlns:p14="http://schemas.microsoft.com/office/powerpoint/2010/main" val="2871839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A2D84-776F-E721-35A7-D2D2B3296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33E1-09DA-FD7B-E47E-976ABD43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09600"/>
            <a:ext cx="9829800" cy="685800"/>
          </a:xfrm>
        </p:spPr>
        <p:txBody>
          <a:bodyPr anchor="t">
            <a:normAutofit/>
          </a:bodyPr>
          <a:lstStyle/>
          <a:p>
            <a:r>
              <a:rPr lang="en-US" dirty="0"/>
              <a:t>Revenue Model – </a:t>
            </a:r>
            <a:r>
              <a:rPr lang="en-US" i="1" dirty="0"/>
              <a:t>Annual Subscription Packages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B1FD3-CA89-3BA4-208A-29B8F7131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CAD54B1-1CDA-0E54-5A4D-F25467172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388178"/>
              </p:ext>
            </p:extLst>
          </p:nvPr>
        </p:nvGraphicFramePr>
        <p:xfrm>
          <a:off x="1522412" y="1600200"/>
          <a:ext cx="8305799" cy="43095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92159">
                  <a:extLst>
                    <a:ext uri="{9D8B030D-6E8A-4147-A177-3AD203B41FA5}">
                      <a16:colId xmlns:a16="http://schemas.microsoft.com/office/drawing/2014/main" val="1055786224"/>
                    </a:ext>
                  </a:extLst>
                </a:gridCol>
                <a:gridCol w="2356820">
                  <a:extLst>
                    <a:ext uri="{9D8B030D-6E8A-4147-A177-3AD203B41FA5}">
                      <a16:colId xmlns:a16="http://schemas.microsoft.com/office/drawing/2014/main" val="3636742936"/>
                    </a:ext>
                  </a:extLst>
                </a:gridCol>
                <a:gridCol w="2356820">
                  <a:extLst>
                    <a:ext uri="{9D8B030D-6E8A-4147-A177-3AD203B41FA5}">
                      <a16:colId xmlns:a16="http://schemas.microsoft.com/office/drawing/2014/main" val="377651674"/>
                    </a:ext>
                  </a:extLst>
                </a:gridCol>
              </a:tblGrid>
              <a:tr h="2657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Plan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Annual Price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Ideal Customer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221213764"/>
                  </a:ext>
                </a:extLst>
              </a:tr>
              <a:tr h="777264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Starter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$6,000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Early-stage biotech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191604177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Professional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$24,000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Small-to-mid biotech, CDMOs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266817347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$60,000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Commercial-stage companies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550057960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Enterprise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$120,000+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Global pharma, large manufacturers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116657045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Investor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$25,000–$100,000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PE/VC firms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699832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845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FD532B-8324-861F-ED93-92EB8E7D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/>
          <a:lstStyle/>
          <a:p>
            <a:r>
              <a:rPr lang="en-US" dirty="0"/>
              <a:t>Growth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C024B-18D5-7DDB-7B99-DD2F09CA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17B39-8948-407E-1D29-B290C2F20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/>
          <a:lstStyle/>
          <a:p>
            <a:r>
              <a:rPr lang="en-US" dirty="0"/>
              <a:t>Expand market reach through strategic partnerships</a:t>
            </a:r>
          </a:p>
          <a:p>
            <a:r>
              <a:rPr lang="en-US" dirty="0"/>
              <a:t>Enhance product features based on user feedback</a:t>
            </a:r>
          </a:p>
          <a:p>
            <a:r>
              <a:rPr lang="en-US" dirty="0"/>
              <a:t>Explore international market opportunities</a:t>
            </a:r>
          </a:p>
        </p:txBody>
      </p:sp>
      <p:graphicFrame>
        <p:nvGraphicFramePr>
          <p:cNvPr id="9" name="Diagram 2" descr="Drop pin timeline SmartArt graphic&#10;">
            <a:extLst>
              <a:ext uri="{FF2B5EF4-FFF2-40B4-BE49-F238E27FC236}">
                <a16:creationId xmlns:a16="http://schemas.microsoft.com/office/drawing/2014/main" id="{3FBEBE7D-0B6F-4C93-0F2F-3EBC3855D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877905"/>
              </p:ext>
            </p:extLst>
          </p:nvPr>
        </p:nvGraphicFramePr>
        <p:xfrm>
          <a:off x="6130924" y="2057400"/>
          <a:ext cx="54864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89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C717FE-BCED-84E0-51E6-EE31F034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/>
          <a:lstStyle/>
          <a:p>
            <a:r>
              <a:rPr lang="en-US" dirty="0"/>
              <a:t>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044B4-49AD-20F7-17BB-E5A0C2744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92E986-9D7B-19D4-F7A1-31FE3C366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3962400"/>
          </a:xfrm>
        </p:spPr>
        <p:txBody>
          <a:bodyPr/>
          <a:lstStyle/>
          <a:p>
            <a:r>
              <a:rPr lang="en-US" dirty="0"/>
              <a:t>Product launch</a:t>
            </a:r>
          </a:p>
          <a:p>
            <a:pPr lvl="1"/>
            <a:r>
              <a:rPr lang="en-US" dirty="0"/>
              <a:t>Successful introduction of our product to market</a:t>
            </a:r>
          </a:p>
          <a:p>
            <a:r>
              <a:rPr lang="en-US" dirty="0"/>
              <a:t>1000+ user milestone</a:t>
            </a:r>
          </a:p>
          <a:p>
            <a:pPr lvl="1"/>
            <a:r>
              <a:rPr lang="en-US" dirty="0"/>
              <a:t>Substantial user base, indicating growing demand</a:t>
            </a:r>
          </a:p>
          <a:p>
            <a:r>
              <a:rPr lang="en-US" dirty="0"/>
              <a:t>Strategic partnership</a:t>
            </a:r>
          </a:p>
          <a:p>
            <a:pPr lvl="1"/>
            <a:r>
              <a:rPr lang="en-US" dirty="0"/>
              <a:t>Expanding market presence and capabilities</a:t>
            </a:r>
          </a:p>
        </p:txBody>
      </p:sp>
      <p:graphicFrame>
        <p:nvGraphicFramePr>
          <p:cNvPr id="8" name="Table Placeholder 7">
            <a:extLst>
              <a:ext uri="{FF2B5EF4-FFF2-40B4-BE49-F238E27FC236}">
                <a16:creationId xmlns:a16="http://schemas.microsoft.com/office/drawing/2014/main" id="{03AEAB34-C5C5-047F-2BA9-1FF4065F637C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3171969767"/>
              </p:ext>
            </p:extLst>
          </p:nvPr>
        </p:nvGraphicFramePr>
        <p:xfrm>
          <a:off x="6094413" y="2286000"/>
          <a:ext cx="5559424" cy="3962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276599">
                  <a:extLst>
                    <a:ext uri="{9D8B030D-6E8A-4147-A177-3AD203B41FA5}">
                      <a16:colId xmlns:a16="http://schemas.microsoft.com/office/drawing/2014/main" val="3783183161"/>
                    </a:ext>
                  </a:extLst>
                </a:gridCol>
                <a:gridCol w="2282825">
                  <a:extLst>
                    <a:ext uri="{9D8B030D-6E8A-4147-A177-3AD203B41FA5}">
                      <a16:colId xmlns:a16="http://schemas.microsoft.com/office/drawing/2014/main" val="1268232625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Milestone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Quarter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769104246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Product launch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2026 Q3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419175496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1000 user milestone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2026 Q4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3233647421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Strategic partnership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2027 Q1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21751129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dirty="0"/>
                        <a:t>Campaign launch</a:t>
                      </a: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2027 Q2</a:t>
                      </a: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884551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957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/>
          <a:lstStyle/>
          <a:p>
            <a:r>
              <a:rPr lang="en-US" dirty="0"/>
              <a:t>Summary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24FE9DD-2E30-5EFA-8B09-7AFDB29E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54205" y="1297641"/>
            <a:ext cx="6435725" cy="5179359"/>
          </a:xfrm>
        </p:spPr>
        <p:txBody>
          <a:bodyPr vert="horz" lIns="91416" tIns="45708" rIns="91416" bIns="45708" rtlCol="0" anchor="t">
            <a:noAutofit/>
          </a:bodyPr>
          <a:lstStyle/>
          <a:p>
            <a:r>
              <a:rPr lang="en-US" sz="1600" b="1" dirty="0"/>
              <a:t>Long-Term Vision</a:t>
            </a:r>
            <a:endParaRPr lang="en-US" sz="1600" dirty="0"/>
          </a:p>
          <a:p>
            <a:r>
              <a:rPr lang="en-US" sz="1600" dirty="0"/>
              <a:t>The strongest competitive position is to become the </a:t>
            </a:r>
            <a:r>
              <a:rPr lang="en-US" sz="1600" b="1" dirty="0"/>
              <a:t>operating system for life sciences advisory and transactions</a:t>
            </a:r>
            <a:r>
              <a:rPr lang="en-US" sz="1600" dirty="0"/>
              <a:t>, not another horizontal CRM.</a:t>
            </a:r>
          </a:p>
          <a:p>
            <a:r>
              <a:rPr lang="en-US" sz="1600" dirty="0"/>
              <a:t>That means one platform where a client can: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Manage relationships with sponsors, CDMOs, CROs, and investors.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Build and execute consulting engagements with structured project workspaces.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Search a curated network of scientific and operational experts.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Track regulatory milestones, quality events, and commercialization activities.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Store and retrieve institutional knowledge from reports, SOPs, contracts, and diligence documents.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Use AI to accelerate proposal creation, expert matching, technical reviews, and due diligence.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18412" y="2362200"/>
            <a:ext cx="4302123" cy="2133600"/>
          </a:xfrm>
        </p:spPr>
        <p:txBody>
          <a:bodyPr vert="horz" lIns="91416" tIns="45708" rIns="91416" bIns="45708" rtlCol="0" anchor="t">
            <a:normAutofit/>
          </a:bodyPr>
          <a:lstStyle/>
          <a:p>
            <a:r>
              <a:rPr lang="en-US" dirty="0"/>
              <a:t>Strong market positioning</a:t>
            </a:r>
          </a:p>
          <a:p>
            <a:r>
              <a:rPr lang="en-US" dirty="0"/>
              <a:t>Robust growth strategy</a:t>
            </a:r>
          </a:p>
          <a:p>
            <a:r>
              <a:rPr lang="en-US" dirty="0"/>
              <a:t>Innovative product development</a:t>
            </a:r>
          </a:p>
          <a:p>
            <a:r>
              <a:rPr lang="en-US" dirty="0"/>
              <a:t>Commitment to user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3566262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495300"/>
            <a:ext cx="4572000" cy="5867400"/>
          </a:xfrm>
        </p:spPr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2CE0-8806-4B2A-A10A-32984D3174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68305" y="2247900"/>
            <a:ext cx="4443413" cy="2400300"/>
          </a:xfrm>
        </p:spPr>
        <p:txBody>
          <a:bodyPr anchor="ctr"/>
          <a:lstStyle/>
          <a:p>
            <a:r>
              <a:rPr lang="en-US" dirty="0"/>
              <a:t>Charles Hauswald</a:t>
            </a:r>
          </a:p>
          <a:p>
            <a:r>
              <a:rPr lang="en-US" dirty="0"/>
              <a:t>(484) 447-2136</a:t>
            </a:r>
          </a:p>
          <a:p>
            <a:r>
              <a:rPr lang="en-US" dirty="0"/>
              <a:t>charles@wwcassociates.net</a:t>
            </a:r>
          </a:p>
          <a:p>
            <a:r>
              <a:rPr lang="en-US" dirty="0"/>
              <a:t>www.wwcassociates.net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2" y="685800"/>
            <a:ext cx="6372818" cy="144780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An Advisory &amp; Deal Platform designed for: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B989A75-8BF6-6DE9-1AB9-424401DB39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981" y="2286000"/>
            <a:ext cx="6372817" cy="4343400"/>
          </a:xfrm>
        </p:spPr>
        <p:txBody>
          <a:bodyPr>
            <a:normAutofit fontScale="92500" lnSpcReduction="10000"/>
          </a:bodyPr>
          <a:lstStyle/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Pharmaceutical companies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Biotechnology firms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Healthcare Associations and Professionals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CDMOs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CROs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Medical device companies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Private equity 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Venture capital </a:t>
            </a:r>
          </a:p>
          <a:p>
            <a:r>
              <a:rPr lang="en-US" i="1" dirty="0"/>
              <a:t>“Aiming to revolutionize industries through our forward-thinking solutions” </a:t>
            </a:r>
          </a:p>
        </p:txBody>
      </p:sp>
      <p:pic>
        <p:nvPicPr>
          <p:cNvPr id="45" name="Picture Placeholder 44" descr="Chart on a mobile device">
            <a:extLst>
              <a:ext uri="{FF2B5EF4-FFF2-40B4-BE49-F238E27FC236}">
                <a16:creationId xmlns:a16="http://schemas.microsoft.com/office/drawing/2014/main" id="{9731B764-336F-5EF9-5FCF-4EA90ACB8D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/>
        </p:blipFill>
        <p:spPr>
          <a:xfrm>
            <a:off x="7765046" y="883471"/>
            <a:ext cx="2439096" cy="5091059"/>
          </a:xfrm>
        </p:spPr>
      </p:pic>
    </p:spTree>
    <p:extLst>
      <p:ext uri="{BB962C8B-B14F-4D97-AF65-F5344CB8AC3E}">
        <p14:creationId xmlns:p14="http://schemas.microsoft.com/office/powerpoint/2010/main" val="180890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12" y="495300"/>
            <a:ext cx="4572000" cy="5867400"/>
          </a:xfrm>
        </p:spPr>
        <p:txBody>
          <a:bodyPr anchor="ctr">
            <a:normAutofit/>
          </a:bodyPr>
          <a:lstStyle/>
          <a:p>
            <a:r>
              <a:rPr lang="en-US" dirty="0"/>
              <a:t>Product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4"/>
          </p:nvPr>
        </p:nvSpPr>
        <p:spPr>
          <a:xfrm>
            <a:off x="6768305" y="2022021"/>
            <a:ext cx="4443413" cy="28139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Combining functionality and user-friendliness, we empower users to streamline operations and boost efficiency</a:t>
            </a:r>
          </a:p>
        </p:txBody>
      </p:sp>
    </p:spTree>
    <p:extLst>
      <p:ext uri="{BB962C8B-B14F-4D97-AF65-F5344CB8AC3E}">
        <p14:creationId xmlns:p14="http://schemas.microsoft.com/office/powerpoint/2010/main" val="54641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/>
          <a:p>
            <a:r>
              <a:rPr lang="en-US" dirty="0"/>
              <a:t>Product benefits: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B95A416-05FC-CE36-FB78-577BDA375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/>
          <a:p>
            <a:fld id="{AAEAE4A8-A6E5-453E-B946-FB774B73F48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566" y="1676400"/>
            <a:ext cx="5825445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Increased productivity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Seamless integration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Enhanced user experience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Scalability for future growth</a:t>
            </a:r>
          </a:p>
          <a:p>
            <a:pPr marL="38862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User-friendly learning</a:t>
            </a:r>
          </a:p>
        </p:txBody>
      </p:sp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18582-4CAD-D862-082C-8F512418C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579D1-73EA-C437-E690-684ADE3F5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Modules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044A9F-1C6E-871B-B845-3FE7FB7F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8F349-077A-5F06-CB37-97610754E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010" y="1524000"/>
            <a:ext cx="6277202" cy="4267200"/>
          </a:xfrm>
        </p:spPr>
        <p:txBody>
          <a:bodyPr/>
          <a:lstStyle/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Customer Intelligence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Expert Database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Project Workspace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Deal Pipeline</a:t>
            </a:r>
          </a:p>
          <a:p>
            <a:pPr marL="50292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Document Intelligence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2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E8E87-51A6-FB5C-27AC-85CD4839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439400" cy="762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Customer Intelligence </a:t>
            </a:r>
            <a:r>
              <a:rPr lang="en-US" dirty="0"/>
              <a:t>–”</a:t>
            </a:r>
            <a:r>
              <a:rPr lang="en-US" i="1" dirty="0"/>
              <a:t>Much more than contacts”…</a:t>
            </a:r>
            <a:br>
              <a:rPr lang="en-US" i="1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4F895B-0A8B-CC7A-3511-9198D785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9B86B8-80EC-D6CE-7934-6E7B3C0FC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1219200"/>
            <a:ext cx="6992938" cy="4572000"/>
          </a:xfrm>
        </p:spPr>
        <p:txBody>
          <a:bodyPr>
            <a:normAutofit fontScale="70000" lnSpcReduction="20000"/>
          </a:bodyPr>
          <a:lstStyle/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Companies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Investors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Portfolio companies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Manufacturing sites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FDA inspection history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Technologies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Products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Therapeutic areas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Decision makers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Previous engagements 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b="1" dirty="0"/>
              <a:t>Deal history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91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D0773-1A59-F997-32DC-306F149D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13FA1-B968-7DE8-AC0E-5395CE7A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439400" cy="762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Customer Intelligence – Example </a:t>
            </a:r>
            <a:r>
              <a:rPr lang="en-US" dirty="0"/>
              <a:t>“Pfizer”…</a:t>
            </a:r>
            <a:br>
              <a:rPr lang="en-US" i="1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5707B-DF46-2ED3-C72D-6961FFF6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4F4D8-8401-0208-013F-AAE98CB4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1219200"/>
            <a:ext cx="6992938" cy="4572000"/>
          </a:xfrm>
        </p:spPr>
        <p:txBody>
          <a:bodyPr>
            <a:noAutofit/>
          </a:bodyPr>
          <a:lstStyle/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Contacts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Projects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Products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Facilities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Experts used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Past proposals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Open opportunities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Inspection history</a:t>
            </a:r>
          </a:p>
          <a:p>
            <a:pPr marL="617220" lvl="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Documents</a:t>
            </a:r>
          </a:p>
        </p:txBody>
      </p:sp>
    </p:spTree>
    <p:extLst>
      <p:ext uri="{BB962C8B-B14F-4D97-AF65-F5344CB8AC3E}">
        <p14:creationId xmlns:p14="http://schemas.microsoft.com/office/powerpoint/2010/main" val="65811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38894-4BBC-E152-A83B-EE0AEBDD4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BC0E-6E2C-7E86-F384-4240B96AA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10363200" cy="762000"/>
          </a:xfrm>
        </p:spPr>
        <p:txBody>
          <a:bodyPr/>
          <a:lstStyle/>
          <a:p>
            <a:r>
              <a:rPr lang="en-US" u="sng" dirty="0"/>
              <a:t>Expert Database </a:t>
            </a:r>
            <a:r>
              <a:rPr lang="en-US" dirty="0"/>
              <a:t>– “Instead of employees” track...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30148A-7B9C-0D5B-46C3-DCD408C2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D3801-891C-F15B-8C6E-135BEE0FC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752600"/>
            <a:ext cx="6230938" cy="2743200"/>
          </a:xfrm>
        </p:spPr>
        <p:txBody>
          <a:bodyPr/>
          <a:lstStyle/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Subject matter experts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Consultants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Board advisors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Former FDA reviewers </a:t>
            </a:r>
          </a:p>
          <a:p>
            <a:pPr marL="33147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Former pharma executives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70338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4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E1EAED"/>
      </a:accent6>
      <a:hlink>
        <a:srgbClr val="9454C3"/>
      </a:hlink>
      <a:folHlink>
        <a:srgbClr val="3EBBF0"/>
      </a:folHlink>
    </a:clrScheme>
    <a:fontScheme name="Custom 30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M03460663_win32_LW_V7.potx" id="{B4376E67-A46A-4922-AE0D-3354FC109E20}" vid="{F49CC2A7-BC98-4F28-8A83-D1D23E8024B9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050606-E255-48B6-AE23-CE03A589EB22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230e9df3-be65-4c73-a93b-d1236ebd677e"/>
    <ds:schemaRef ds:uri="16c05727-aa75-4e4a-9b5f-8a80a1165891"/>
    <ds:schemaRef ds:uri="http://schemas.microsoft.com/sharepoint/v3"/>
    <ds:schemaRef ds:uri="71af3243-3dd4-4a8d-8c0d-dd76da1f02a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0C06458-EC9A-428C-9123-A760B9587A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37B52A-9EC8-4B7A-85C4-31F7EAFE403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{2E6FBF1A-9239-4778-8102-CA4B5860EF16}TFf1460845-8e07-4b92-9183-e15be13008a218dbe6a5_win32-cc1095971745</Template>
  <TotalTime>233</TotalTime>
  <Words>1245</Words>
  <Application>Microsoft Office PowerPoint</Application>
  <PresentationFormat>Custom</PresentationFormat>
  <Paragraphs>358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Arial</vt:lpstr>
      <vt:lpstr>Century Gothic</vt:lpstr>
      <vt:lpstr>Palatino Linotype</vt:lpstr>
      <vt:lpstr>Wingdings</vt:lpstr>
      <vt:lpstr>Custom</vt:lpstr>
      <vt:lpstr>Life Sciences Advisory &amp; Deal Execution Platform strategy</vt:lpstr>
      <vt:lpstr>Agenda</vt:lpstr>
      <vt:lpstr>An Advisory &amp; Deal Platform designed for:</vt:lpstr>
      <vt:lpstr>Product overview</vt:lpstr>
      <vt:lpstr>Product benefits:</vt:lpstr>
      <vt:lpstr>Core Modules</vt:lpstr>
      <vt:lpstr>Customer Intelligence –”Much more than contacts”… </vt:lpstr>
      <vt:lpstr>Customer Intelligence – Example “Pfizer”… </vt:lpstr>
      <vt:lpstr>Expert Database – “Instead of employees” track...</vt:lpstr>
      <vt:lpstr>Expert Database – For each expert, track...</vt:lpstr>
      <vt:lpstr>Project Workspace – “Each engagement becomes its own workspace”…</vt:lpstr>
      <vt:lpstr>Deal Pipeline – “Most CRMs stop at opportunities”, we manage… </vt:lpstr>
      <vt:lpstr>Document Intelligence – store…</vt:lpstr>
      <vt:lpstr>AI Features – Instead of generic AI, we offer “Life Sciences AI”...</vt:lpstr>
      <vt:lpstr>AI Features – Instead of generic AI, we offer “Life Sciences AI”(cont.)...</vt:lpstr>
      <vt:lpstr>Knowledge Graph – “Connect everything”…</vt:lpstr>
      <vt:lpstr>Market comparison</vt:lpstr>
      <vt:lpstr>Competitive landscape</vt:lpstr>
      <vt:lpstr>Competitive Advantages:</vt:lpstr>
      <vt:lpstr>Competitive Advantages:</vt:lpstr>
      <vt:lpstr>Revenue Model - Rather than selling "software," package the platform with services.</vt:lpstr>
      <vt:lpstr>Revenue Model – Tier Level Pricing Strategy</vt:lpstr>
      <vt:lpstr>Revenue Model – Add-On Services Pricing Strategy</vt:lpstr>
      <vt:lpstr>Revenue Model – Bundle With Consulting Pricing Strategy</vt:lpstr>
      <vt:lpstr>Revenue Model – Annual Subscription Packages</vt:lpstr>
      <vt:lpstr>Growth strategy</vt:lpstr>
      <vt:lpstr>Traction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Chuck Hauswald</dc:creator>
  <cp:lastModifiedBy>shridhar ramanuja dasan</cp:lastModifiedBy>
  <cp:revision>18</cp:revision>
  <dcterms:created xsi:type="dcterms:W3CDTF">2026-07-27T14:36:09Z</dcterms:created>
  <dcterms:modified xsi:type="dcterms:W3CDTF">2026-07-29T19:29:14Z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MediaServiceImageTags">
    <vt:lpwstr/>
  </property>
</Properties>
</file>